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90" r:id="rId5"/>
    <p:sldId id="291" r:id="rId6"/>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97" autoAdjust="0"/>
    <p:restoredTop sz="96829" autoAdjust="0"/>
  </p:normalViewPr>
  <p:slideViewPr>
    <p:cSldViewPr snapToGrid="0" snapToObjects="1">
      <p:cViewPr varScale="1">
        <p:scale>
          <a:sx n="60" d="100"/>
          <a:sy n="60" d="100"/>
        </p:scale>
        <p:origin x="2508" y="66"/>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2024/6/25</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2024/6/25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t>氏名</a:t>
            </a:r>
            <a:r>
              <a:rPr kumimoji="1" lang="en-US" altLang="ja-JP" sz="1200"/>
              <a:t>:</a:t>
            </a:r>
            <a:r>
              <a:rPr kumimoji="1" lang="ja-JP" altLang="en-US" sz="1200"/>
              <a:t>　　　　　　　　　　　　　　</a:t>
            </a:r>
            <a:r>
              <a:rPr kumimoji="1" lang="en-US" altLang="ja-JP" sz="1200"/>
              <a:t>TEL:</a:t>
            </a:r>
            <a:r>
              <a:rPr kumimoji="1" lang="ja-JP" altLang="en-US" sz="1200"/>
              <a:t>　　　　　　　　　　　　　　お支払方法</a:t>
            </a:r>
            <a:r>
              <a:rPr lang="ja-JP" altLang="en-US" sz="1200"/>
              <a:t>（</a:t>
            </a:r>
            <a:r>
              <a:rPr lang="en-US" altLang="ja-JP" sz="1200"/>
              <a:t>○</a:t>
            </a:r>
            <a:r>
              <a:rPr lang="ja-JP" altLang="en-US" sz="1200"/>
              <a:t>で囲む）　</a:t>
            </a:r>
            <a:r>
              <a:rPr lang="en-US" altLang="ja-JP" sz="1200"/>
              <a:t> </a:t>
            </a:r>
            <a:r>
              <a:rPr lang="ja-JP" altLang="en-US" sz="1200"/>
              <a:t>校費・私費</a:t>
            </a:r>
            <a:r>
              <a:rPr kumimoji="1" lang="en-US" altLang="ja-JP" sz="1200"/>
              <a:t> </a:t>
            </a:r>
            <a:r>
              <a:rPr kumimoji="1" lang="ja-JP" altLang="en-US" sz="120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462091" y="951803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kumimoji="1" lang="en-US" altLang="ja-JP" sz="1000" dirty="0"/>
              <a:t>06</a:t>
            </a:r>
            <a:r>
              <a:rPr kumimoji="1" lang="ja-JP" altLang="en-US" sz="1000" dirty="0"/>
              <a:t>月</a:t>
            </a:r>
            <a:r>
              <a:rPr kumimoji="1" lang="en-US" altLang="ja-JP" sz="1000" dirty="0"/>
              <a:t>25</a:t>
            </a:r>
            <a:r>
              <a:rPr kumimoji="1" lang="ja-JP" altLang="en-US" sz="1000" dirty="0"/>
              <a:t>日</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a:solidFill>
                  <a:srgbClr val="FF0000"/>
                </a:solidFill>
                <a:latin typeface="+mj-ea"/>
                <a:ea typeface="+mj-ea"/>
                <a:cs typeface="ヒラギノ角ゴ Std W8"/>
              </a:rPr>
              <a:t>＊海外からの仕入れのため為替レートの変動により価格は変動します。</a:t>
            </a:r>
            <a:endParaRPr lang="en-US" altLang="ja-JP" sz="1400">
              <a:solidFill>
                <a:srgbClr val="FF0000"/>
              </a:solidFill>
              <a:latin typeface="+mj-ea"/>
              <a:ea typeface="+mj-ea"/>
              <a:cs typeface="ヒラギノ角ゴ Std W8"/>
            </a:endParaRPr>
          </a:p>
        </p:txBody>
      </p:sp>
      <p:sp>
        <p:nvSpPr>
          <p:cNvPr id="21" name="テキスト ボックス 20"/>
          <p:cNvSpPr txBox="1"/>
          <p:nvPr/>
        </p:nvSpPr>
        <p:spPr>
          <a:xfrm>
            <a:off x="161244" y="4741587"/>
            <a:ext cx="2222202" cy="1569660"/>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l" rtl="0" fontAlgn="base"/>
            <a:r>
              <a:rPr lang="ja-JP" altLang="en-US" sz="1200" b="1" i="0" u="none" strike="noStrike" dirty="0">
                <a:effectLst/>
                <a:latin typeface="+mn-ea"/>
              </a:rPr>
              <a:t>●著者</a:t>
            </a:r>
            <a:r>
              <a:rPr lang="ja-JP" altLang="en-US" sz="1200" b="1" dirty="0">
                <a:latin typeface="+mn-ea"/>
              </a:rPr>
              <a:t>：</a:t>
            </a:r>
            <a:endParaRPr lang="en-US" altLang="ja-JP" sz="1200" b="1" dirty="0">
              <a:latin typeface="+mn-ea"/>
            </a:endParaRPr>
          </a:p>
          <a:p>
            <a:pPr algn="l" rtl="0" fontAlgn="base"/>
            <a:r>
              <a:rPr lang="ja-JP" altLang="ja-JP" sz="1200" b="1" i="0" u="none" strike="noStrike" dirty="0">
                <a:effectLst/>
                <a:latin typeface="+mn-ea"/>
              </a:rPr>
              <a:t>●</a:t>
            </a:r>
            <a:r>
              <a:rPr lang="ja-JP" altLang="en-US" sz="1200" b="1" dirty="0">
                <a:latin typeface="+mn-ea"/>
              </a:rPr>
              <a:t>出版社</a:t>
            </a:r>
            <a:r>
              <a:rPr lang="ja-JP" altLang="ja-JP" sz="1200" b="1" i="0" u="none" strike="noStrike" dirty="0">
                <a:effectLst/>
                <a:latin typeface="+mn-ea"/>
              </a:rPr>
              <a:t>：</a:t>
            </a:r>
            <a:r>
              <a:rPr lang="en-US" altLang="ja-JP" sz="1200" b="1" i="0" u="none" strike="noStrike" dirty="0">
                <a:effectLst/>
                <a:latin typeface="+mn-ea"/>
              </a:rPr>
              <a:t>Thomson West Publishing International Division</a:t>
            </a:r>
          </a:p>
          <a:p>
            <a:pPr algn="l" rtl="0" fontAlgn="base"/>
            <a:r>
              <a:rPr lang="ja-JP" altLang="en-US" sz="1200" b="1" i="0" dirty="0">
                <a:effectLst/>
                <a:highlight>
                  <a:srgbClr val="F8FFF8"/>
                </a:highlight>
                <a:latin typeface="+mn-ea"/>
              </a:rPr>
              <a:t>●刊行：</a:t>
            </a:r>
            <a:r>
              <a:rPr lang="en-US" altLang="ja-JP" sz="1200" b="1" i="0" dirty="0">
                <a:effectLst/>
                <a:highlight>
                  <a:srgbClr val="F8FFF8"/>
                </a:highlight>
                <a:latin typeface="+mn-ea"/>
              </a:rPr>
              <a:t>2024</a:t>
            </a:r>
            <a:r>
              <a:rPr lang="ja-JP" altLang="en-US" sz="1200" b="1" i="0" dirty="0">
                <a:effectLst/>
                <a:highlight>
                  <a:srgbClr val="F8FFF8"/>
                </a:highlight>
                <a:latin typeface="+mn-ea"/>
              </a:rPr>
              <a:t>年</a:t>
            </a:r>
            <a:r>
              <a:rPr lang="en-US" altLang="ja-JP" sz="1200" b="1" i="0" dirty="0">
                <a:effectLst/>
                <a:highlight>
                  <a:srgbClr val="F8FFF8"/>
                </a:highlight>
                <a:latin typeface="+mn-ea"/>
              </a:rPr>
              <a:t>6</a:t>
            </a:r>
            <a:r>
              <a:rPr lang="ja-JP" altLang="en-US" sz="1200" b="1" i="0" dirty="0">
                <a:effectLst/>
                <a:highlight>
                  <a:srgbClr val="F8FFF8"/>
                </a:highlight>
                <a:latin typeface="+mn-ea"/>
              </a:rPr>
              <a:t>月</a:t>
            </a:r>
            <a:endParaRPr lang="en-US" altLang="ja-JP" sz="1200" b="1" i="0" dirty="0">
              <a:effectLst/>
              <a:highlight>
                <a:srgbClr val="F8FFF8"/>
              </a:highlight>
              <a:latin typeface="+mn-ea"/>
            </a:endParaRPr>
          </a:p>
          <a:p>
            <a:pPr algn="l" rtl="0" fontAlgn="base"/>
            <a:r>
              <a:rPr lang="ja-JP" altLang="ja-JP" sz="1200" b="1" i="0" u="none" strike="noStrike" dirty="0">
                <a:effectLst/>
                <a:latin typeface="+mn-ea"/>
              </a:rPr>
              <a:t>●</a:t>
            </a:r>
            <a:r>
              <a:rPr lang="en-US" altLang="ja-JP" sz="1200" b="1" i="0" u="none" strike="noStrike" dirty="0">
                <a:effectLst/>
                <a:latin typeface="+mn-ea"/>
              </a:rPr>
              <a:t>ISBN</a:t>
            </a:r>
            <a:r>
              <a:rPr lang="ja-JP" altLang="ja-JP" sz="1200" b="1" i="0" u="none" strike="noStrike" dirty="0">
                <a:effectLst/>
                <a:latin typeface="+mn-ea"/>
              </a:rPr>
              <a:t>：</a:t>
            </a:r>
            <a:r>
              <a:rPr lang="en-US" altLang="ja-JP" sz="1200" b="1" i="0" u="none" strike="noStrike" dirty="0">
                <a:effectLst/>
                <a:latin typeface="+mn-ea"/>
              </a:rPr>
              <a:t>979-8-3502-9089-9</a:t>
            </a:r>
          </a:p>
          <a:p>
            <a:pPr algn="l" rtl="0" fontAlgn="base"/>
            <a:r>
              <a:rPr lang="ja-JP" altLang="ja-JP" sz="1200" b="1" i="0" u="none" strike="noStrike" dirty="0">
                <a:effectLst/>
                <a:latin typeface="+mn-ea"/>
              </a:rPr>
              <a:t>●</a:t>
            </a:r>
            <a:r>
              <a:rPr lang="ja-JP" altLang="en-US" sz="1200" b="1" i="0" u="none" strike="noStrike" dirty="0">
                <a:effectLst/>
                <a:latin typeface="+mn-ea"/>
              </a:rPr>
              <a:t>出版国アメリカ合衆国</a:t>
            </a:r>
            <a:endParaRPr lang="en-US" altLang="ja-JP" sz="1200" b="1" i="0" u="none" strike="noStrike" dirty="0">
              <a:effectLst/>
              <a:latin typeface="+mn-ea"/>
            </a:endParaRPr>
          </a:p>
          <a:p>
            <a:pPr algn="l" rtl="0" fontAlgn="base"/>
            <a:r>
              <a:rPr lang="ja-JP" altLang="en-US" sz="1200" b="1" dirty="0">
                <a:latin typeface="+mn-ea"/>
              </a:rPr>
              <a:t>●</a:t>
            </a:r>
            <a:r>
              <a:rPr lang="en-US" altLang="ja-JP" sz="1200" b="1" i="0" dirty="0">
                <a:effectLst/>
                <a:latin typeface="+mn-ea"/>
              </a:rPr>
              <a:t>​​</a:t>
            </a:r>
            <a:r>
              <a:rPr lang="ja-JP" altLang="en-US" sz="1200" b="1" i="0" dirty="0">
                <a:effectLst/>
                <a:latin typeface="+mn-ea"/>
              </a:rPr>
              <a:t>装丁</a:t>
            </a:r>
            <a:r>
              <a:rPr lang="en-US" altLang="ja-JP" sz="1200" b="1" i="0" dirty="0">
                <a:effectLst/>
                <a:latin typeface="+mn-ea"/>
              </a:rPr>
              <a:t> </a:t>
            </a:r>
            <a:r>
              <a:rPr lang="en-US" altLang="ja-JP" sz="1200" b="1" i="0" dirty="0">
                <a:effectLst/>
                <a:highlight>
                  <a:srgbClr val="F8FFF8"/>
                </a:highlight>
                <a:latin typeface="+mn-ea"/>
              </a:rPr>
              <a:t>hardcover</a:t>
            </a:r>
            <a:r>
              <a:rPr lang="en-US" altLang="ja-JP" sz="1200" b="1" i="0" dirty="0">
                <a:effectLst/>
                <a:latin typeface="+mn-ea"/>
              </a:rPr>
              <a:t>/2,098P.</a:t>
            </a:r>
          </a:p>
          <a:p>
            <a:pPr algn="l" rtl="0" fontAlgn="base"/>
            <a:r>
              <a:rPr lang="ja-JP" altLang="ja-JP" sz="1200" b="1" i="0" u="none" strike="noStrike" dirty="0">
                <a:effectLst/>
                <a:latin typeface="+mn-ea"/>
              </a:rPr>
              <a:t>●分野：</a:t>
            </a:r>
            <a:endParaRPr lang="en-US" altLang="ja-JP" sz="1200" b="1" i="0" dirty="0">
              <a:effectLst/>
              <a:latin typeface="+mn-ea"/>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dirty="0"/>
              <a:t>研究費・科研費でのご購入は生協が便利で安心！</a:t>
            </a:r>
            <a:endParaRPr kumimoji="1" lang="ja-JP" altLang="en-US" sz="1600" dirty="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48895" y="7547400"/>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81878" y="7924326"/>
            <a:ext cx="6858000" cy="292388"/>
          </a:xfrm>
          <a:prstGeom prst="rect">
            <a:avLst/>
          </a:prstGeom>
          <a:noFill/>
        </p:spPr>
        <p:txBody>
          <a:bodyPr wrap="square" rtlCol="0">
            <a:spAutoFit/>
          </a:bodyPr>
          <a:lstStyle/>
          <a:p>
            <a:pPr algn="ctr"/>
            <a:r>
              <a:rPr lang="ja-JP" altLang="en-US" sz="1300" b="1" dirty="0">
                <a:latin typeface="+mj-ea"/>
                <a:ea typeface="+mj-ea"/>
                <a:cs typeface="ヒラギノ角ゴ Pro W6"/>
              </a:rPr>
              <a:t>　　</a:t>
            </a:r>
            <a:r>
              <a:rPr lang="en-US" altLang="ja-JP" sz="1300" b="1" dirty="0">
                <a:latin typeface="+mj-ea"/>
                <a:ea typeface="+mj-ea"/>
                <a:cs typeface="ヒラギノ角ゴ Pro W6"/>
              </a:rPr>
              <a:t>Black's Law Dictionary, Standard edition 12th ed</a:t>
            </a:r>
            <a:r>
              <a:rPr lang="ja-JP" altLang="en-US" sz="1300" b="1" dirty="0">
                <a:latin typeface="+mj-ea"/>
                <a:ea typeface="+mj-ea"/>
                <a:cs typeface="ヒラギノ角ゴ Pro W6"/>
              </a:rPr>
              <a:t>　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pic>
        <p:nvPicPr>
          <p:cNvPr id="28" name="図 27">
            <a:extLst>
              <a:ext uri="{FF2B5EF4-FFF2-40B4-BE49-F238E27FC236}">
                <a16:creationId xmlns:a16="http://schemas.microsoft.com/office/drawing/2014/main" id="{0CD9ACEC-B9F3-5DE8-9C65-15185571ED3A}"/>
              </a:ext>
            </a:extLst>
          </p:cNvPr>
          <p:cNvPicPr>
            <a:picLocks noChangeAspect="1"/>
          </p:cNvPicPr>
          <p:nvPr/>
        </p:nvPicPr>
        <p:blipFill>
          <a:blip r:embed="rId4"/>
          <a:stretch>
            <a:fillRect/>
          </a:stretch>
        </p:blipFill>
        <p:spPr>
          <a:xfrm>
            <a:off x="256639" y="9244025"/>
            <a:ext cx="518205" cy="512108"/>
          </a:xfrm>
          <a:prstGeom prst="rect">
            <a:avLst/>
          </a:prstGeom>
        </p:spPr>
      </p:pic>
      <p:sp>
        <p:nvSpPr>
          <p:cNvPr id="29" name="テキスト ボックス 28">
            <a:extLst>
              <a:ext uri="{FF2B5EF4-FFF2-40B4-BE49-F238E27FC236}">
                <a16:creationId xmlns:a16="http://schemas.microsoft.com/office/drawing/2014/main" id="{90E5AA8B-AFD6-5741-F057-3415748BEDC3}"/>
              </a:ext>
            </a:extLst>
          </p:cNvPr>
          <p:cNvSpPr txBox="1"/>
          <p:nvPr/>
        </p:nvSpPr>
        <p:spPr>
          <a:xfrm>
            <a:off x="889126" y="9255099"/>
            <a:ext cx="1494320" cy="215444"/>
          </a:xfrm>
          <a:prstGeom prst="rect">
            <a:avLst/>
          </a:prstGeom>
          <a:noFill/>
        </p:spPr>
        <p:txBody>
          <a:bodyPr wrap="none" rtlCol="0">
            <a:spAutoFit/>
          </a:bodyPr>
          <a:lstStyle/>
          <a:p>
            <a:r>
              <a:rPr kumimoji="1" lang="ja-JP" altLang="en-US" sz="800"/>
              <a:t>大学生協洋書オンラインストア</a:t>
            </a:r>
          </a:p>
        </p:txBody>
      </p:sp>
      <p:sp>
        <p:nvSpPr>
          <p:cNvPr id="30" name="テキスト ボックス 29">
            <a:extLst>
              <a:ext uri="{FF2B5EF4-FFF2-40B4-BE49-F238E27FC236}">
                <a16:creationId xmlns:a16="http://schemas.microsoft.com/office/drawing/2014/main" id="{762491D4-90CE-C20A-7A2E-2CB4B9CC373A}"/>
              </a:ext>
            </a:extLst>
          </p:cNvPr>
          <p:cNvSpPr txBox="1"/>
          <p:nvPr/>
        </p:nvSpPr>
        <p:spPr>
          <a:xfrm>
            <a:off x="774844" y="9500079"/>
            <a:ext cx="1826141" cy="215444"/>
          </a:xfrm>
          <a:prstGeom prst="rect">
            <a:avLst/>
          </a:prstGeom>
          <a:noFill/>
        </p:spPr>
        <p:txBody>
          <a:bodyPr wrap="none" rtlCol="0">
            <a:spAutoFit/>
          </a:bodyPr>
          <a:lstStyle/>
          <a:p>
            <a:r>
              <a:rPr kumimoji="1" lang="en-US" altLang="ja-JP" sz="800">
                <a:latin typeface="+mn-ea"/>
              </a:rPr>
              <a:t>https://yosho.univcoop.jp/BookShop/</a:t>
            </a:r>
            <a:endParaRPr kumimoji="1" lang="ja-JP" altLang="en-US" sz="80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480700" y="2055407"/>
            <a:ext cx="1384388"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pic>
        <p:nvPicPr>
          <p:cNvPr id="3" name="図 2">
            <a:extLst>
              <a:ext uri="{FF2B5EF4-FFF2-40B4-BE49-F238E27FC236}">
                <a16:creationId xmlns:a16="http://schemas.microsoft.com/office/drawing/2014/main" id="{0D7EF61C-F663-8306-B006-10F2E2378BD3}"/>
              </a:ext>
            </a:extLst>
          </p:cNvPr>
          <p:cNvPicPr>
            <a:picLocks noChangeAspect="1"/>
          </p:cNvPicPr>
          <p:nvPr/>
        </p:nvPicPr>
        <p:blipFill>
          <a:blip r:embed="rId5"/>
          <a:stretch>
            <a:fillRect/>
          </a:stretch>
        </p:blipFill>
        <p:spPr>
          <a:xfrm>
            <a:off x="200136" y="141493"/>
            <a:ext cx="6529382" cy="713294"/>
          </a:xfrm>
          <a:prstGeom prst="rect">
            <a:avLst/>
          </a:prstGeom>
        </p:spPr>
      </p:pic>
      <p:sp>
        <p:nvSpPr>
          <p:cNvPr id="13" name="テキスト ボックス 12">
            <a:extLst>
              <a:ext uri="{FF2B5EF4-FFF2-40B4-BE49-F238E27FC236}">
                <a16:creationId xmlns:a16="http://schemas.microsoft.com/office/drawing/2014/main" id="{E4AA9081-60EA-3FA5-18CE-CA8E26D94676}"/>
              </a:ext>
            </a:extLst>
          </p:cNvPr>
          <p:cNvSpPr txBox="1"/>
          <p:nvPr/>
        </p:nvSpPr>
        <p:spPr>
          <a:xfrm>
            <a:off x="1272345" y="907773"/>
            <a:ext cx="5041604" cy="523220"/>
          </a:xfrm>
          <a:prstGeom prst="rect">
            <a:avLst/>
          </a:prstGeom>
          <a:noFill/>
        </p:spPr>
        <p:txBody>
          <a:bodyPr wrap="square">
            <a:spAutoFit/>
          </a:bodyPr>
          <a:lstStyle/>
          <a:p>
            <a:pPr algn="l"/>
            <a:r>
              <a:rPr lang="ja-JP" altLang="en-US" sz="2800" b="1" i="0" dirty="0">
                <a:solidFill>
                  <a:srgbClr val="000000"/>
                </a:solidFill>
                <a:effectLst/>
                <a:latin typeface="Hiragino Kaku Gothic Pro"/>
              </a:rPr>
              <a:t>ブラック</a:t>
            </a:r>
            <a:r>
              <a:rPr lang="ja-JP" altLang="en-US" sz="2800" b="1" dirty="0">
                <a:solidFill>
                  <a:srgbClr val="000000"/>
                </a:solidFill>
                <a:latin typeface="Hiragino Kaku Gothic Pro"/>
              </a:rPr>
              <a:t>法律辞典</a:t>
            </a:r>
            <a:r>
              <a:rPr lang="ja-JP" altLang="en-US" sz="2800" b="1" i="0" dirty="0">
                <a:solidFill>
                  <a:srgbClr val="000000"/>
                </a:solidFill>
                <a:effectLst/>
                <a:latin typeface="Hiragino Kaku Gothic Pro"/>
              </a:rPr>
              <a:t>（第１２版）</a:t>
            </a:r>
          </a:p>
        </p:txBody>
      </p:sp>
      <p:sp>
        <p:nvSpPr>
          <p:cNvPr id="15" name="テキスト ボックス 14">
            <a:extLst>
              <a:ext uri="{FF2B5EF4-FFF2-40B4-BE49-F238E27FC236}">
                <a16:creationId xmlns:a16="http://schemas.microsoft.com/office/drawing/2014/main" id="{067963E8-F222-B8D0-E4F1-E2310066CF42}"/>
              </a:ext>
            </a:extLst>
          </p:cNvPr>
          <p:cNvSpPr txBox="1"/>
          <p:nvPr/>
        </p:nvSpPr>
        <p:spPr>
          <a:xfrm>
            <a:off x="1963972" y="1733384"/>
            <a:ext cx="184731" cy="369332"/>
          </a:xfrm>
          <a:prstGeom prst="rect">
            <a:avLst/>
          </a:prstGeom>
          <a:noFill/>
        </p:spPr>
        <p:txBody>
          <a:bodyPr wrap="none" rtlCol="0">
            <a:spAutoFit/>
          </a:bodyPr>
          <a:lstStyle/>
          <a:p>
            <a:endParaRPr kumimoji="1" lang="ja-JP" altLang="en-US" dirty="0"/>
          </a:p>
        </p:txBody>
      </p:sp>
      <p:sp>
        <p:nvSpPr>
          <p:cNvPr id="22" name="テキスト ボックス 21">
            <a:extLst>
              <a:ext uri="{FF2B5EF4-FFF2-40B4-BE49-F238E27FC236}">
                <a16:creationId xmlns:a16="http://schemas.microsoft.com/office/drawing/2014/main" id="{43457D6F-518C-8A5A-795D-E9D1CC4EAA68}"/>
              </a:ext>
            </a:extLst>
          </p:cNvPr>
          <p:cNvSpPr txBox="1"/>
          <p:nvPr/>
        </p:nvSpPr>
        <p:spPr>
          <a:xfrm>
            <a:off x="1775505" y="1254449"/>
            <a:ext cx="3470744" cy="830997"/>
          </a:xfrm>
          <a:prstGeom prst="rect">
            <a:avLst/>
          </a:prstGeom>
          <a:noFill/>
        </p:spPr>
        <p:txBody>
          <a:bodyPr wrap="square">
            <a:spAutoFit/>
          </a:bodyPr>
          <a:lstStyle/>
          <a:p>
            <a:pPr algn="ctr"/>
            <a:r>
              <a:rPr lang="en-US" altLang="ja-JP" sz="2400" b="1" dirty="0">
                <a:latin typeface="+mn-ea"/>
              </a:rPr>
              <a:t>Black's Law Dictionary, Standard edition 12th ed. </a:t>
            </a:r>
            <a:endParaRPr lang="ja-JP" altLang="en-US" sz="2400" b="1" dirty="0">
              <a:latin typeface="+mn-ea"/>
            </a:endParaRPr>
          </a:p>
        </p:txBody>
      </p:sp>
      <p:sp>
        <p:nvSpPr>
          <p:cNvPr id="34" name="テキスト ボックス 33">
            <a:extLst>
              <a:ext uri="{FF2B5EF4-FFF2-40B4-BE49-F238E27FC236}">
                <a16:creationId xmlns:a16="http://schemas.microsoft.com/office/drawing/2014/main" id="{D5C8A3A5-F3E4-4219-2337-A818FE85D345}"/>
              </a:ext>
            </a:extLst>
          </p:cNvPr>
          <p:cNvSpPr txBox="1"/>
          <p:nvPr/>
        </p:nvSpPr>
        <p:spPr>
          <a:xfrm>
            <a:off x="2576272" y="2378378"/>
            <a:ext cx="4212400" cy="4093428"/>
          </a:xfrm>
          <a:prstGeom prst="rect">
            <a:avLst/>
          </a:prstGeom>
          <a:noFill/>
        </p:spPr>
        <p:txBody>
          <a:bodyPr wrap="square">
            <a:spAutoFit/>
          </a:bodyPr>
          <a:lstStyle/>
          <a:p>
            <a:r>
              <a:rPr lang="en-US" altLang="ja-JP" sz="1100" dirty="0">
                <a:latin typeface="ＭＳ Ｐ明朝" panose="02020600040205080304" pitchFamily="18" charset="-128"/>
                <a:ea typeface="ＭＳ Ｐ明朝" panose="02020600040205080304" pitchFamily="18" charset="-128"/>
              </a:rPr>
              <a:t>The 12th edition of Black’s Law Dictionary is the new standard — the most comprehensive English-language law dictionary ever compiled, with more than 70,000 entries containing precise definitions and more than 4,800 scholarly and judicial quotations on legal terminology. Every page has been supplemented and revised.</a:t>
            </a:r>
          </a:p>
          <a:p>
            <a:endParaRPr lang="en-US" altLang="ja-JP" sz="1100" dirty="0">
              <a:latin typeface="ＭＳ Ｐ明朝" panose="02020600040205080304" pitchFamily="18" charset="-128"/>
              <a:ea typeface="ＭＳ Ｐ明朝" panose="02020600040205080304" pitchFamily="18" charset="-128"/>
            </a:endParaRPr>
          </a:p>
          <a:p>
            <a:r>
              <a:rPr lang="en-US" altLang="ja-JP" sz="1100" dirty="0">
                <a:latin typeface="ＭＳ Ｐ明朝" panose="02020600040205080304" pitchFamily="18" charset="-128"/>
                <a:ea typeface="ＭＳ Ｐ明朝" panose="02020600040205080304" pitchFamily="18" charset="-128"/>
              </a:rPr>
              <a:t>There’s a good reason why Black’s is the dictionary of record in American law and renowned worldwide: it’s the most extensive, accurate, clearly drafted, and authoritative dictionary ever written for the legal profession and for anyone else needing legal definitions. When you use this dictionary, you’re using a trusted and respected resource.</a:t>
            </a:r>
          </a:p>
          <a:p>
            <a:endParaRPr lang="en-US" altLang="ja-JP" sz="1100" dirty="0">
              <a:latin typeface="ＭＳ Ｐ明朝" panose="02020600040205080304" pitchFamily="18" charset="-128"/>
              <a:ea typeface="ＭＳ Ｐ明朝" panose="02020600040205080304" pitchFamily="18" charset="-128"/>
            </a:endParaRPr>
          </a:p>
          <a:p>
            <a:r>
              <a:rPr lang="en-US" altLang="ja-JP" sz="1100" dirty="0">
                <a:latin typeface="ＭＳ Ｐ明朝" panose="02020600040205080304" pitchFamily="18" charset="-128"/>
                <a:ea typeface="ＭＳ Ｐ明朝" panose="02020600040205080304" pitchFamily="18" charset="-128"/>
              </a:rPr>
              <a:t>While Black’s originated in 1891, you’ll immediately see why it flourishes today and why it has continued as the benchmark reference book. This new edition keeps the dictionary timely and updated, but at the same time deepens the historical scholarship. Under the chief editorship of Bryan A. Garner, our expert editors and contributors have captured the most current terminology and definitions. With this indispensable tool, busy legal writers can quickly grasp the essence of an unfamiliar term and stay current on their legal knowledge.</a:t>
            </a:r>
          </a:p>
          <a:p>
            <a:endParaRPr lang="en-US" altLang="ja-JP" dirty="0"/>
          </a:p>
        </p:txBody>
      </p:sp>
      <p:pic>
        <p:nvPicPr>
          <p:cNvPr id="35" name="図 34">
            <a:extLst>
              <a:ext uri="{FF2B5EF4-FFF2-40B4-BE49-F238E27FC236}">
                <a16:creationId xmlns:a16="http://schemas.microsoft.com/office/drawing/2014/main" id="{A3D0D648-04C3-BB53-5362-CB4FBCB640D8}"/>
              </a:ext>
            </a:extLst>
          </p:cNvPr>
          <p:cNvPicPr>
            <a:picLocks noChangeAspect="1"/>
          </p:cNvPicPr>
          <p:nvPr/>
        </p:nvPicPr>
        <p:blipFill>
          <a:blip r:embed="rId6"/>
          <a:stretch>
            <a:fillRect/>
          </a:stretch>
        </p:blipFill>
        <p:spPr>
          <a:xfrm>
            <a:off x="256639" y="2528315"/>
            <a:ext cx="1762125" cy="2190750"/>
          </a:xfrm>
          <a:prstGeom prst="rect">
            <a:avLst/>
          </a:prstGeom>
        </p:spPr>
      </p:pic>
      <p:sp>
        <p:nvSpPr>
          <p:cNvPr id="36" name="テキスト ボックス 35">
            <a:extLst>
              <a:ext uri="{FF2B5EF4-FFF2-40B4-BE49-F238E27FC236}">
                <a16:creationId xmlns:a16="http://schemas.microsoft.com/office/drawing/2014/main" id="{1B6E368E-76A9-25AB-4BD9-14CEFDB77629}"/>
              </a:ext>
            </a:extLst>
          </p:cNvPr>
          <p:cNvSpPr txBox="1"/>
          <p:nvPr/>
        </p:nvSpPr>
        <p:spPr>
          <a:xfrm>
            <a:off x="691602" y="2165967"/>
            <a:ext cx="877163" cy="369332"/>
          </a:xfrm>
          <a:prstGeom prst="rect">
            <a:avLst/>
          </a:prstGeom>
          <a:noFill/>
        </p:spPr>
        <p:txBody>
          <a:bodyPr wrap="none" rtlCol="0">
            <a:spAutoFit/>
          </a:bodyPr>
          <a:lstStyle/>
          <a:p>
            <a:r>
              <a:rPr kumimoji="1" lang="ja-JP" altLang="en-US" b="1" dirty="0">
                <a:solidFill>
                  <a:srgbClr val="C00000"/>
                </a:solidFill>
              </a:rPr>
              <a:t>発売中</a:t>
            </a:r>
          </a:p>
        </p:txBody>
      </p:sp>
      <p:pic>
        <p:nvPicPr>
          <p:cNvPr id="2" name="図 1">
            <a:extLst>
              <a:ext uri="{FF2B5EF4-FFF2-40B4-BE49-F238E27FC236}">
                <a16:creationId xmlns:a16="http://schemas.microsoft.com/office/drawing/2014/main" id="{99BD4AEF-19EE-658A-AF18-3CB3350A3654}"/>
              </a:ext>
            </a:extLst>
          </p:cNvPr>
          <p:cNvPicPr>
            <a:picLocks noChangeAspect="1"/>
          </p:cNvPicPr>
          <p:nvPr/>
        </p:nvPicPr>
        <p:blipFill>
          <a:blip r:embed="rId7"/>
          <a:stretch>
            <a:fillRect/>
          </a:stretch>
        </p:blipFill>
        <p:spPr>
          <a:xfrm>
            <a:off x="5711147" y="1017971"/>
            <a:ext cx="875653" cy="875653"/>
          </a:xfrm>
          <a:prstGeom prst="rect">
            <a:avLst/>
          </a:prstGeom>
        </p:spPr>
      </p:pic>
    </p:spTree>
    <p:extLst>
      <p:ext uri="{BB962C8B-B14F-4D97-AF65-F5344CB8AC3E}">
        <p14:creationId xmlns:p14="http://schemas.microsoft.com/office/powerpoint/2010/main" val="3567454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367094AF-6988-C10A-6F1D-F0EB70BF6FD4}"/>
              </a:ext>
            </a:extLst>
          </p:cNvPr>
          <p:cNvSpPr txBox="1"/>
          <p:nvPr/>
        </p:nvSpPr>
        <p:spPr>
          <a:xfrm>
            <a:off x="170953" y="2165592"/>
            <a:ext cx="6516094" cy="1477328"/>
          </a:xfrm>
          <a:prstGeom prst="rect">
            <a:avLst/>
          </a:prstGeom>
          <a:noFill/>
        </p:spPr>
        <p:txBody>
          <a:bodyPr wrap="square">
            <a:spAutoFit/>
          </a:bodyPr>
          <a:lstStyle/>
          <a:p>
            <a:r>
              <a:rPr lang="en-US" altLang="ja-JP" sz="2000" b="1" dirty="0">
                <a:latin typeface="メイリオ" panose="020B0604030504040204" pitchFamily="50" charset="-128"/>
                <a:ea typeface="メイリオ" panose="020B0604030504040204" pitchFamily="50" charset="-128"/>
              </a:rPr>
              <a:t>Black's Law Dictionary, Deluxe edition 12th ed.</a:t>
            </a:r>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出版社</a:t>
            </a:r>
            <a:r>
              <a:rPr lang="en-US" altLang="ja-JP" sz="1400" b="1" dirty="0">
                <a:latin typeface="メイリオ" panose="020B0604030504040204" pitchFamily="50" charset="-128"/>
                <a:ea typeface="メイリオ" panose="020B0604030504040204" pitchFamily="50" charset="-128"/>
              </a:rPr>
              <a:t>] Thomson West Publishing International Division</a:t>
            </a:r>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出版年月日</a:t>
            </a:r>
            <a:r>
              <a:rPr lang="en-US" altLang="ja-JP" sz="1400" b="1" dirty="0">
                <a:latin typeface="メイリオ" panose="020B0604030504040204" pitchFamily="50" charset="-128"/>
                <a:ea typeface="メイリオ" panose="020B0604030504040204" pitchFamily="50" charset="-128"/>
              </a:rPr>
              <a:t>]</a:t>
            </a:r>
          </a:p>
          <a:p>
            <a:r>
              <a:rPr lang="en-US" altLang="ja-JP" sz="1400" b="1" dirty="0">
                <a:latin typeface="メイリオ" panose="020B0604030504040204" pitchFamily="50" charset="-128"/>
                <a:ea typeface="メイリオ" panose="020B0604030504040204" pitchFamily="50" charset="-128"/>
              </a:rPr>
              <a:t>[ISBN-13] 979-8-3502-9090-5</a:t>
            </a:r>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出版国</a:t>
            </a:r>
            <a:r>
              <a:rPr lang="en-US" altLang="ja-JP" sz="1400" b="1" dirty="0">
                <a:latin typeface="メイリオ" panose="020B0604030504040204" pitchFamily="50" charset="-128"/>
                <a:ea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rPr>
              <a:t>アメリカ合衆国</a:t>
            </a:r>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装丁</a:t>
            </a:r>
            <a:r>
              <a:rPr lang="en-US" altLang="ja-JP" sz="1400" b="1" dirty="0">
                <a:latin typeface="メイリオ" panose="020B0604030504040204" pitchFamily="50" charset="-128"/>
                <a:ea typeface="メイリオ" panose="020B0604030504040204" pitchFamily="50" charset="-128"/>
              </a:rPr>
              <a:t>] hardcover/Geb./rel.</a:t>
            </a:r>
            <a:endParaRPr lang="ja-JP" altLang="en-US" sz="1400"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DD36B2AF-5DBA-ED27-8D4C-46CA9B9C102D}"/>
              </a:ext>
            </a:extLst>
          </p:cNvPr>
          <p:cNvSpPr txBox="1"/>
          <p:nvPr/>
        </p:nvSpPr>
        <p:spPr>
          <a:xfrm>
            <a:off x="818984" y="4837596"/>
            <a:ext cx="5001690" cy="707886"/>
          </a:xfrm>
          <a:prstGeom prst="rect">
            <a:avLst/>
          </a:prstGeom>
          <a:noFill/>
        </p:spPr>
        <p:txBody>
          <a:bodyPr wrap="none" rtlCol="0">
            <a:spAutoFit/>
          </a:bodyPr>
          <a:lstStyle/>
          <a:p>
            <a:r>
              <a:rPr kumimoji="1" lang="en-US" altLang="ja-JP" sz="4000" b="1" dirty="0">
                <a:solidFill>
                  <a:srgbClr val="FF0000"/>
                </a:solidFill>
                <a:latin typeface="メイリオ" panose="020B0604030504040204" pitchFamily="50" charset="-128"/>
                <a:ea typeface="メイリオ" panose="020B0604030504040204" pitchFamily="50" charset="-128"/>
              </a:rPr>
              <a:t>2024</a:t>
            </a:r>
            <a:r>
              <a:rPr kumimoji="1" lang="ja-JP" altLang="en-US" sz="4000" b="1" dirty="0">
                <a:solidFill>
                  <a:srgbClr val="FF0000"/>
                </a:solidFill>
                <a:latin typeface="メイリオ" panose="020B0604030504040204" pitchFamily="50" charset="-128"/>
                <a:ea typeface="メイリオ" panose="020B0604030504040204" pitchFamily="50" charset="-128"/>
              </a:rPr>
              <a:t>年</a:t>
            </a:r>
            <a:r>
              <a:rPr kumimoji="1" lang="en-US" altLang="ja-JP" sz="4000" b="1" dirty="0">
                <a:solidFill>
                  <a:srgbClr val="FF0000"/>
                </a:solidFill>
                <a:latin typeface="メイリオ" panose="020B0604030504040204" pitchFamily="50" charset="-128"/>
                <a:ea typeface="メイリオ" panose="020B0604030504040204" pitchFamily="50" charset="-128"/>
              </a:rPr>
              <a:t>7</a:t>
            </a:r>
            <a:r>
              <a:rPr kumimoji="1" lang="ja-JP" altLang="en-US" sz="4000" b="1" dirty="0">
                <a:solidFill>
                  <a:srgbClr val="FF0000"/>
                </a:solidFill>
                <a:latin typeface="メイリオ" panose="020B0604030504040204" pitchFamily="50" charset="-128"/>
                <a:ea typeface="メイリオ" panose="020B0604030504040204" pitchFamily="50" charset="-128"/>
              </a:rPr>
              <a:t>月刊行予定</a:t>
            </a:r>
          </a:p>
        </p:txBody>
      </p:sp>
    </p:spTree>
    <p:extLst>
      <p:ext uri="{BB962C8B-B14F-4D97-AF65-F5344CB8AC3E}">
        <p14:creationId xmlns:p14="http://schemas.microsoft.com/office/powerpoint/2010/main" val="269733258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4" ma:contentTypeDescription="新しいドキュメントを作成します。" ma:contentTypeScope="" ma:versionID="3156ab8da325eefade19f690baa11404">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69b54f1321d4b73946904d7727d413c7"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ACAC75-E388-45EB-AB4E-08D9490A6524}">
  <ds:schemaRefs>
    <ds:schemaRef ds:uri="http://purl.org/dc/terms/"/>
    <ds:schemaRef ds:uri="http://www.w3.org/XML/1998/namespace"/>
    <ds:schemaRef ds:uri="http://schemas.microsoft.com/office/2006/documentManagement/types"/>
    <ds:schemaRef ds:uri="http://purl.org/dc/elements/1.1/"/>
    <ds:schemaRef ds:uri="http://schemas.microsoft.com/office/2006/metadata/properties"/>
    <ds:schemaRef ds:uri="http://purl.org/dc/dcmitype/"/>
    <ds:schemaRef ds:uri="e577983b-3559-4226-a562-3737c7d932ac"/>
    <ds:schemaRef ds:uri="http://schemas.microsoft.com/office/infopath/2007/PartnerControls"/>
    <ds:schemaRef ds:uri="http://schemas.openxmlformats.org/package/2006/metadata/core-properties"/>
    <ds:schemaRef ds:uri="5a0e99c9-1fce-4171-961b-a0d116a432d6"/>
  </ds:schemaRefs>
</ds:datastoreItem>
</file>

<file path=customXml/itemProps2.xml><?xml version="1.0" encoding="utf-8"?>
<ds:datastoreItem xmlns:ds="http://schemas.openxmlformats.org/officeDocument/2006/customXml" ds:itemID="{8D0F1901-CC59-4E8D-9F69-49C27D8FBC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93B639-DD47-459C-B7EE-C13EBC6C92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3064</TotalTime>
  <Words>405</Words>
  <Application>Microsoft Office PowerPoint</Application>
  <PresentationFormat>A4 210 x 297 mm</PresentationFormat>
  <Paragraphs>33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ＭＳ Ｐゴシック</vt:lpstr>
      <vt:lpstr>ＭＳ Ｐ明朝</vt:lpstr>
      <vt:lpstr>メイリオ</vt:lpstr>
      <vt:lpstr>Arial</vt:lpstr>
      <vt:lpstr>Calibri</vt:lpstr>
      <vt:lpstr>ホワイト</vt:lpstr>
      <vt:lpstr>PowerPoint プレゼンテーション</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355</cp:revision>
  <cp:lastPrinted>2017-12-20T10:20:52Z</cp:lastPrinted>
  <dcterms:created xsi:type="dcterms:W3CDTF">2014-05-01T03:32:24Z</dcterms:created>
  <dcterms:modified xsi:type="dcterms:W3CDTF">2024-06-25T05:20:25Z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