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273" r:id="rId5"/>
    <p:sldId id="274" r:id="rId6"/>
  </p:sldIdLst>
  <p:sldSz cx="6858000" cy="9906000" type="A4"/>
  <p:notesSz cx="6797675" cy="9926638"/>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2112" y="30"/>
      </p:cViewPr>
      <p:guideLst>
        <p:guide orient="horz" pos="3120"/>
        <p:guide pos="2160"/>
      </p:guideLst>
    </p:cSldViewPr>
  </p:slideViewPr>
  <p:notesTextViewPr>
    <p:cViewPr>
      <p:scale>
        <a:sx n="1" d="1"/>
        <a:sy n="1" d="1"/>
      </p:scale>
      <p:origin x="0" y="0"/>
    </p:cViewPr>
  </p:notesTextViewPr>
  <p:notesViewPr>
    <p:cSldViewPr snapToGrid="0">
      <p:cViewPr>
        <p:scale>
          <a:sx n="1" d="2"/>
          <a:sy n="1" d="2"/>
        </p:scale>
        <p:origin x="0" y="0"/>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0"/>
            <a:ext cx="2945448" cy="496253"/>
          </a:xfrm>
          <a:prstGeom prst="rect">
            <a:avLst/>
          </a:prstGeom>
        </p:spPr>
        <p:txBody>
          <a:bodyPr vert="horz" lIns="91312" tIns="45656" rIns="91312" bIns="45656" rtlCol="0"/>
          <a:lstStyle>
            <a:lvl1pPr algn="r">
              <a:defRPr sz="1200"/>
            </a:lvl1pPr>
          </a:lstStyle>
          <a:p>
            <a:fld id="{3C5077A1-450E-408F-B206-3DB20FCC2838}" type="datetimeFigureOut">
              <a:rPr kumimoji="1" lang="ja-JP" altLang="en-US" smtClean="0"/>
              <a:t>2024/5/30</a:t>
            </a:fld>
            <a:endParaRPr kumimoji="1" lang="ja-JP" altLang="en-US"/>
          </a:p>
        </p:txBody>
      </p:sp>
      <p:sp>
        <p:nvSpPr>
          <p:cNvPr id="4" name="スライド イメージ プレースホルダー 3"/>
          <p:cNvSpPr>
            <a:spLocks noGrp="1" noRot="1" noChangeAspect="1"/>
          </p:cNvSpPr>
          <p:nvPr>
            <p:ph type="sldImg" idx="2"/>
          </p:nvPr>
        </p:nvSpPr>
        <p:spPr>
          <a:xfrm>
            <a:off x="2111375" y="744538"/>
            <a:ext cx="2574925" cy="3721100"/>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6252"/>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6252"/>
          </a:xfrm>
          <a:prstGeom prst="rect">
            <a:avLst/>
          </a:prstGeom>
        </p:spPr>
        <p:txBody>
          <a:bodyPr vert="horz" lIns="91312" tIns="45656" rIns="91312" bIns="45656" rtlCol="0" anchor="b"/>
          <a:lstStyle>
            <a:lvl1pPr algn="r">
              <a:defRPr sz="1200"/>
            </a:lvl1pPr>
          </a:lstStyle>
          <a:p>
            <a:fld id="{FF8625AC-4554-441D-9B7A-8D9BEC8F0E3F}" type="slidenum">
              <a:rPr kumimoji="1" lang="ja-JP" altLang="en-US" smtClean="0"/>
              <a:t>‹#›</a:t>
            </a:fld>
            <a:endParaRPr kumimoji="1" lang="ja-JP" altLang="en-US"/>
          </a:p>
        </p:txBody>
      </p:sp>
    </p:spTree>
    <p:extLst>
      <p:ext uri="{BB962C8B-B14F-4D97-AF65-F5344CB8AC3E}">
        <p14:creationId xmlns:p14="http://schemas.microsoft.com/office/powerpoint/2010/main" val="4214236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84475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4108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90205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160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17940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91587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C6018D4-0BCC-474B-BAB3-076CC35EE01F}" type="datetimeFigureOut">
              <a:rPr kumimoji="1" lang="ja-JP" altLang="en-US" smtClean="0"/>
              <a:t>2024/5/30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733687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C6018D4-0BCC-474B-BAB3-076CC35EE01F}" type="datetimeFigureOut">
              <a:rPr kumimoji="1" lang="ja-JP" altLang="en-US" smtClean="0"/>
              <a:t>2024/5/30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432357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6018D4-0BCC-474B-BAB3-076CC35EE01F}" type="datetimeFigureOut">
              <a:rPr kumimoji="1" lang="ja-JP" altLang="en-US" smtClean="0"/>
              <a:t>2024/5/30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06749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27323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978433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C6018D4-0BCC-474B-BAB3-076CC35EE01F}" type="datetimeFigureOut">
              <a:rPr kumimoji="1" lang="ja-JP" altLang="en-US" smtClean="0"/>
              <a:t>2024/5/30</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32476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線コネクタ 20"/>
          <p:cNvCxnSpPr/>
          <p:nvPr/>
        </p:nvCxnSpPr>
        <p:spPr>
          <a:xfrm>
            <a:off x="0" y="7463945"/>
            <a:ext cx="6858000" cy="17869"/>
          </a:xfrm>
          <a:prstGeom prst="line">
            <a:avLst/>
          </a:prstGeom>
          <a:ln>
            <a:solidFill>
              <a:srgbClr val="000000"/>
            </a:solidFill>
            <a:prstDash val="sysDash"/>
          </a:ln>
        </p:spPr>
        <p:style>
          <a:lnRef idx="2">
            <a:schemeClr val="accent1"/>
          </a:lnRef>
          <a:fillRef idx="0">
            <a:schemeClr val="accent1"/>
          </a:fillRef>
          <a:effectRef idx="1">
            <a:schemeClr val="accent1"/>
          </a:effectRef>
          <a:fontRef idx="minor">
            <a:schemeClr val="tx1"/>
          </a:fontRef>
        </p:style>
      </p:cxnSp>
      <p:sp>
        <p:nvSpPr>
          <p:cNvPr id="22" name="テキスト ボックス 21"/>
          <p:cNvSpPr txBox="1"/>
          <p:nvPr/>
        </p:nvSpPr>
        <p:spPr>
          <a:xfrm>
            <a:off x="97946" y="7641043"/>
            <a:ext cx="6665729" cy="461665"/>
          </a:xfrm>
          <a:prstGeom prst="rect">
            <a:avLst/>
          </a:prstGeom>
          <a:noFill/>
          <a:ln w="19050" cmpd="sng">
            <a:solidFill>
              <a:schemeClr val="tx1"/>
            </a:solidFill>
          </a:ln>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sz="1200" b="1" dirty="0">
                <a:latin typeface="+mn-ea"/>
                <a:cs typeface="ヒラギノ角ゴ Pro W6"/>
              </a:rPr>
              <a:t>　</a:t>
            </a:r>
            <a:r>
              <a:rPr lang="en-US" altLang="ja-JP" sz="1000" b="1" dirty="0">
                <a:latin typeface="+mn-ea"/>
                <a:cs typeface="ヒラギノ角ゴ Pro W6"/>
              </a:rPr>
              <a:t>Kanski‘s Clinical </a:t>
            </a:r>
            <a:r>
              <a:rPr lang="en-US" altLang="ja-JP" sz="1000" b="1" dirty="0" err="1">
                <a:latin typeface="+mn-ea"/>
                <a:cs typeface="ヒラギノ角ゴ Pro W6"/>
              </a:rPr>
              <a:t>Ophthalmology:A</a:t>
            </a:r>
            <a:r>
              <a:rPr lang="en-US" altLang="ja-JP" sz="1000" b="1" dirty="0">
                <a:latin typeface="+mn-ea"/>
                <a:cs typeface="ヒラギノ角ゴ Pro W6"/>
              </a:rPr>
              <a:t> Systematic Approach, 10th ed</a:t>
            </a:r>
            <a:r>
              <a:rPr lang="en-US" altLang="ja-JP" sz="1200" b="1" dirty="0">
                <a:latin typeface="+mn-ea"/>
                <a:cs typeface="ヒラギノ角ゴ Pro W6"/>
              </a:rPr>
              <a:t>./</a:t>
            </a:r>
            <a:r>
              <a:rPr lang="ja-JP" altLang="en-US" sz="1100" b="1" dirty="0">
                <a:latin typeface="+mn-ea"/>
                <a:cs typeface="ヒラギノ角ゴ Pro W6"/>
              </a:rPr>
              <a:t>カンスキー・臨床眼科学 第</a:t>
            </a:r>
            <a:r>
              <a:rPr lang="en-US" altLang="ja-JP" sz="1100" b="1" dirty="0">
                <a:latin typeface="+mn-ea"/>
                <a:cs typeface="ヒラギノ角ゴ Pro W6"/>
              </a:rPr>
              <a:t>10</a:t>
            </a:r>
            <a:r>
              <a:rPr lang="ja-JP" altLang="en-US" sz="1100" b="1" dirty="0">
                <a:latin typeface="+mn-ea"/>
                <a:cs typeface="ヒラギノ角ゴ Pro W6"/>
              </a:rPr>
              <a:t>版　</a:t>
            </a:r>
            <a:r>
              <a:rPr lang="ja-JP" altLang="en-US" sz="1200" b="1" dirty="0">
                <a:latin typeface="+mn-ea"/>
                <a:cs typeface="ヒラギノ角ゴ Pro W6"/>
              </a:rPr>
              <a:t>全</a:t>
            </a:r>
            <a:r>
              <a:rPr lang="en-US" altLang="ja-JP" sz="1200" b="1" dirty="0">
                <a:latin typeface="+mn-ea"/>
                <a:cs typeface="ヒラギノ角ゴ Pro W6"/>
              </a:rPr>
              <a:t>2</a:t>
            </a:r>
            <a:r>
              <a:rPr lang="ja-JP" altLang="en-US" sz="1200" b="1" dirty="0">
                <a:latin typeface="+mn-ea"/>
                <a:cs typeface="ヒラギノ角ゴ Pro W6"/>
              </a:rPr>
              <a:t>巻　　　</a:t>
            </a:r>
            <a:endParaRPr lang="en-US" altLang="ja-JP" sz="1200" b="1" dirty="0">
              <a:latin typeface="+mn-ea"/>
              <a:cs typeface="ヒラギノ角ゴ Pro W6"/>
            </a:endParaRPr>
          </a:p>
          <a:p>
            <a:r>
              <a:rPr lang="ja-JP" altLang="en-US" sz="1200" b="1" dirty="0">
                <a:latin typeface="+mn-ea"/>
                <a:cs typeface="ヒラギノ角ゴ Pro W6"/>
              </a:rPr>
              <a:t>　　　　　　　　　　　　　　　　　　　　　　　　　　　ご注文</a:t>
            </a:r>
            <a:r>
              <a:rPr lang="ja-JP" altLang="en-US" sz="1200" b="1" u="sng" dirty="0">
                <a:latin typeface="+mn-ea"/>
                <a:cs typeface="ヒラギノ角ゴ Pro W6"/>
              </a:rPr>
              <a:t>　　  </a:t>
            </a:r>
            <a:r>
              <a:rPr lang="ja-JP" altLang="en-US" sz="1200" b="1" dirty="0">
                <a:latin typeface="+mn-ea"/>
                <a:cs typeface="ヒラギノ角ゴ Pro W6"/>
              </a:rPr>
              <a:t>冊</a:t>
            </a:r>
            <a:r>
              <a:rPr lang="en-US" altLang="ja-JP" sz="1200" dirty="0">
                <a:latin typeface="+mn-ea"/>
              </a:rPr>
              <a:t>.</a:t>
            </a:r>
          </a:p>
        </p:txBody>
      </p:sp>
      <p:sp>
        <p:nvSpPr>
          <p:cNvPr id="23" name="テキスト ボックス 22"/>
          <p:cNvSpPr txBox="1"/>
          <p:nvPr/>
        </p:nvSpPr>
        <p:spPr>
          <a:xfrm>
            <a:off x="346807" y="8194955"/>
            <a:ext cx="6301422"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200">
                <a:latin typeface="+mn-ea"/>
              </a:rPr>
              <a:t>氏名</a:t>
            </a:r>
            <a:r>
              <a:rPr kumimoji="1" lang="en-US" altLang="ja-JP" sz="1200">
                <a:latin typeface="+mn-ea"/>
              </a:rPr>
              <a:t>:</a:t>
            </a:r>
            <a:r>
              <a:rPr kumimoji="1" lang="ja-JP" altLang="en-US" sz="1200">
                <a:latin typeface="+mn-ea"/>
              </a:rPr>
              <a:t>　　　　　　　　　　　　　　</a:t>
            </a:r>
            <a:r>
              <a:rPr kumimoji="1" lang="en-US" altLang="ja-JP" sz="1200">
                <a:latin typeface="+mn-ea"/>
              </a:rPr>
              <a:t>TEL:</a:t>
            </a:r>
            <a:r>
              <a:rPr kumimoji="1" lang="ja-JP" altLang="en-US" sz="1200">
                <a:latin typeface="+mn-ea"/>
              </a:rPr>
              <a:t>　　　　　　　　　　　　　　お支払方法</a:t>
            </a:r>
            <a:r>
              <a:rPr lang="ja-JP" altLang="en-US" sz="1200">
                <a:latin typeface="+mn-ea"/>
              </a:rPr>
              <a:t>（</a:t>
            </a:r>
            <a:r>
              <a:rPr lang="en-US" altLang="ja-JP" sz="1200">
                <a:latin typeface="+mn-ea"/>
              </a:rPr>
              <a:t>○</a:t>
            </a:r>
            <a:r>
              <a:rPr lang="ja-JP" altLang="en-US" sz="1200">
                <a:latin typeface="+mn-ea"/>
              </a:rPr>
              <a:t>で囲む）　</a:t>
            </a:r>
            <a:r>
              <a:rPr lang="en-US" altLang="ja-JP" sz="1200">
                <a:latin typeface="+mn-ea"/>
              </a:rPr>
              <a:t> </a:t>
            </a:r>
            <a:r>
              <a:rPr lang="ja-JP" altLang="en-US" sz="1200">
                <a:latin typeface="+mn-ea"/>
              </a:rPr>
              <a:t>校費・私費</a:t>
            </a:r>
            <a:r>
              <a:rPr kumimoji="1" lang="en-US" altLang="ja-JP" sz="1200">
                <a:latin typeface="+mn-ea"/>
              </a:rPr>
              <a:t> </a:t>
            </a:r>
            <a:r>
              <a:rPr kumimoji="1" lang="ja-JP" altLang="en-US" sz="1200"/>
              <a:t>　　　　</a:t>
            </a:r>
          </a:p>
        </p:txBody>
      </p:sp>
      <p:sp>
        <p:nvSpPr>
          <p:cNvPr id="24" name="テキスト ボックス 23"/>
          <p:cNvSpPr txBox="1"/>
          <p:nvPr/>
        </p:nvSpPr>
        <p:spPr>
          <a:xfrm>
            <a:off x="355854" y="8663798"/>
            <a:ext cx="6292375"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ja-JP" sz="1200" dirty="0">
                <a:latin typeface="+mn-ea"/>
              </a:rPr>
              <a:t>学部名；　　　　　　 　　</a:t>
            </a:r>
            <a:r>
              <a:rPr lang="ja-JP" altLang="en-US" sz="1200" dirty="0">
                <a:latin typeface="+mn-ea"/>
              </a:rPr>
              <a:t>　　　</a:t>
            </a:r>
            <a:r>
              <a:rPr lang="ja-JP" altLang="ja-JP" sz="1200" dirty="0">
                <a:latin typeface="+mn-ea"/>
              </a:rPr>
              <a:t>学科名：　　　　　　　</a:t>
            </a:r>
            <a:r>
              <a:rPr lang="ja-JP" altLang="en-US" sz="1200" dirty="0">
                <a:latin typeface="+mn-ea"/>
              </a:rPr>
              <a:t>　　　　　</a:t>
            </a:r>
            <a:r>
              <a:rPr lang="ja-JP" altLang="ja-JP" sz="1200" dirty="0">
                <a:latin typeface="+mn-ea"/>
              </a:rPr>
              <a:t>研究科</a:t>
            </a:r>
            <a:r>
              <a:rPr lang="en-US" altLang="ja-JP" sz="1200" dirty="0">
                <a:latin typeface="+mn-ea"/>
              </a:rPr>
              <a:t>or</a:t>
            </a:r>
            <a:r>
              <a:rPr lang="ja-JP" altLang="ja-JP" sz="1200" dirty="0">
                <a:latin typeface="+mn-ea"/>
              </a:rPr>
              <a:t>研究室名：　　　　　　　　　　　　　</a:t>
            </a:r>
          </a:p>
        </p:txBody>
      </p:sp>
      <p:cxnSp>
        <p:nvCxnSpPr>
          <p:cNvPr id="25" name="直線コネクタ 24"/>
          <p:cNvCxnSpPr/>
          <p:nvPr/>
        </p:nvCxnSpPr>
        <p:spPr>
          <a:xfrm>
            <a:off x="357149" y="8471954"/>
            <a:ext cx="6212324"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直線コネクタ 25"/>
          <p:cNvCxnSpPr/>
          <p:nvPr/>
        </p:nvCxnSpPr>
        <p:spPr>
          <a:xfrm>
            <a:off x="324737" y="8961375"/>
            <a:ext cx="6301421"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7" name="テキスト ボックス 26"/>
          <p:cNvSpPr txBox="1"/>
          <p:nvPr/>
        </p:nvSpPr>
        <p:spPr>
          <a:xfrm>
            <a:off x="324736" y="9036720"/>
            <a:ext cx="6301421"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sz="1200" dirty="0"/>
              <a:t>ご注文日：　　　　年　　　　　月　　　　日　受付者：　　　　　　　　　　店名</a:t>
            </a:r>
            <a:endParaRPr kumimoji="1" lang="ja-JP" altLang="en-US" sz="1200" dirty="0"/>
          </a:p>
        </p:txBody>
      </p:sp>
      <p:pic>
        <p:nvPicPr>
          <p:cNvPr id="29" name="図 28" descr="大学生協ロゴ のコピー.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1608" y="9409642"/>
            <a:ext cx="412067" cy="413656"/>
          </a:xfrm>
          <a:prstGeom prst="rect">
            <a:avLst/>
          </a:prstGeom>
        </p:spPr>
      </p:pic>
      <p:sp>
        <p:nvSpPr>
          <p:cNvPr id="31" name="テキスト ボックス 15"/>
          <p:cNvSpPr txBox="1"/>
          <p:nvPr/>
        </p:nvSpPr>
        <p:spPr>
          <a:xfrm>
            <a:off x="4888236" y="9630148"/>
            <a:ext cx="1463372" cy="246221"/>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000" dirty="0">
                <a:latin typeface="+mn-ea"/>
              </a:rPr>
              <a:t>発行：</a:t>
            </a:r>
            <a:r>
              <a:rPr kumimoji="1" lang="en-US" altLang="ja-JP" sz="1000" dirty="0">
                <a:latin typeface="+mn-ea"/>
              </a:rPr>
              <a:t>2024</a:t>
            </a:r>
            <a:r>
              <a:rPr kumimoji="1" lang="ja-JP" altLang="en-US" sz="1000" dirty="0">
                <a:latin typeface="+mn-ea"/>
              </a:rPr>
              <a:t>年</a:t>
            </a:r>
            <a:r>
              <a:rPr kumimoji="1" lang="en-US" altLang="ja-JP" sz="1000" dirty="0">
                <a:latin typeface="+mn-ea"/>
              </a:rPr>
              <a:t>05</a:t>
            </a:r>
            <a:r>
              <a:rPr kumimoji="1" lang="ja-JP" altLang="en-US" sz="1000" dirty="0">
                <a:latin typeface="+mn-ea"/>
              </a:rPr>
              <a:t>月</a:t>
            </a:r>
            <a:r>
              <a:rPr lang="en-US" altLang="ja-JP" sz="1000" dirty="0">
                <a:latin typeface="+mn-ea"/>
              </a:rPr>
              <a:t>07</a:t>
            </a:r>
            <a:r>
              <a:rPr kumimoji="1" lang="ja-JP" altLang="en-US" sz="1000" dirty="0">
                <a:latin typeface="+mn-ea"/>
              </a:rPr>
              <a:t>日</a:t>
            </a:r>
          </a:p>
        </p:txBody>
      </p:sp>
      <p:sp>
        <p:nvSpPr>
          <p:cNvPr id="32" name="テキスト ボックス 2"/>
          <p:cNvSpPr txBox="1">
            <a:spLocks noChangeArrowheads="1"/>
          </p:cNvSpPr>
          <p:nvPr/>
        </p:nvSpPr>
        <p:spPr bwMode="auto">
          <a:xfrm>
            <a:off x="169990" y="142901"/>
            <a:ext cx="6518019" cy="702128"/>
          </a:xfrm>
          <a:prstGeom prst="rect">
            <a:avLst/>
          </a:prstGeom>
          <a:solidFill>
            <a:schemeClr val="accent6"/>
          </a:solidFill>
          <a:ln>
            <a:noFill/>
          </a:ln>
          <a:effectLst/>
        </p:spPr>
        <p:txBody>
          <a:bodyPr vert="horz" wrap="square" lIns="91440" tIns="45720" rIns="91440" bIns="45720" numCol="1" anchor="ctr" anchorCtr="0" compatLnSpc="1">
            <a:prstTxWarp prst="textNoShape">
              <a:avLst/>
            </a:prstTxWarp>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defTabSz="914400"/>
            <a:r>
              <a:rPr lang="en-US" altLang="ja-JP" sz="2000" dirty="0">
                <a:solidFill>
                  <a:srgbClr val="FFFFFF"/>
                </a:solidFill>
                <a:latin typeface="+mj-ea"/>
                <a:ea typeface="+mj-ea"/>
              </a:rPr>
              <a:t>Medical  </a:t>
            </a:r>
            <a:r>
              <a:rPr kumimoji="1" lang="en-US" altLang="ja-JP" sz="2000" b="0" i="0" u="none" strike="noStrike" cap="none" normalizeH="0" baseline="0" dirty="0">
                <a:ln>
                  <a:noFill/>
                </a:ln>
                <a:solidFill>
                  <a:srgbClr val="FFFFFF"/>
                </a:solidFill>
                <a:effectLst/>
                <a:latin typeface="+mj-ea"/>
                <a:ea typeface="+mj-ea"/>
              </a:rPr>
              <a:t>Book Information from UNIV. CO-OP</a:t>
            </a:r>
          </a:p>
        </p:txBody>
      </p:sp>
      <p:sp>
        <p:nvSpPr>
          <p:cNvPr id="35" name="テキスト ボックス 34"/>
          <p:cNvSpPr txBox="1"/>
          <p:nvPr/>
        </p:nvSpPr>
        <p:spPr>
          <a:xfrm>
            <a:off x="346807" y="6323428"/>
            <a:ext cx="6257283" cy="975395"/>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a:lnSpc>
                <a:spcPct val="110000"/>
              </a:lnSpc>
            </a:pPr>
            <a:r>
              <a:rPr kumimoji="1" lang="ja-JP" altLang="en-US" sz="2400" dirty="0">
                <a:solidFill>
                  <a:srgbClr val="FF0000"/>
                </a:solidFill>
                <a:latin typeface="ＭＳ Ｐゴシック" panose="020B0600070205080204" pitchFamily="50" charset="-128"/>
                <a:ea typeface="ＭＳ Ｐゴシック" panose="020B0600070205080204" pitchFamily="50" charset="-128"/>
                <a:cs typeface="ヒラギノ角ゴ Std W8"/>
              </a:rPr>
              <a:t>組合員価格は生協店舗にお尋ねください</a:t>
            </a:r>
            <a:endParaRPr lang="en-US" altLang="ja-JP" sz="2400" dirty="0">
              <a:solidFill>
                <a:srgbClr val="FF0000"/>
              </a:solidFill>
              <a:latin typeface="ＭＳ Ｐゴシック" panose="020B0600070205080204" pitchFamily="50" charset="-128"/>
              <a:ea typeface="ＭＳ Ｐゴシック" panose="020B0600070205080204" pitchFamily="50" charset="-128"/>
              <a:cs typeface="ヒラギノ角ゴ Std W8"/>
            </a:endParaRPr>
          </a:p>
          <a:p>
            <a:pPr algn="ctr">
              <a:lnSpc>
                <a:spcPct val="110000"/>
              </a:lnSpc>
            </a:pPr>
            <a:r>
              <a:rPr lang="ja-JP" altLang="en-US" sz="1500" dirty="0">
                <a:latin typeface="+mj-ea"/>
                <a:ea typeface="+mj-ea"/>
                <a:cs typeface="ヒラギノ角ゴ Std W8"/>
              </a:rPr>
              <a:t>＊海外からの仕入れのため為替レートの変動により価格は変動します。</a:t>
            </a:r>
            <a:endParaRPr lang="en-US" altLang="ja-JP" sz="1500" dirty="0">
              <a:latin typeface="+mj-ea"/>
              <a:ea typeface="+mj-ea"/>
              <a:cs typeface="ヒラギノ角ゴ Std W8"/>
            </a:endParaRPr>
          </a:p>
          <a:p>
            <a:pPr algn="ctr">
              <a:lnSpc>
                <a:spcPct val="110000"/>
              </a:lnSpc>
            </a:pPr>
            <a:r>
              <a:rPr lang="ja-JP" altLang="en-US" sz="1500" dirty="0">
                <a:latin typeface="+mj-ea"/>
                <a:ea typeface="+mj-ea"/>
                <a:cs typeface="ヒラギノ角ゴ Std W8"/>
              </a:rPr>
              <a:t>ご容赦ください。</a:t>
            </a:r>
            <a:endParaRPr lang="en-US" altLang="ja-JP" sz="1500" u="sng" dirty="0">
              <a:latin typeface="+mn-ea"/>
            </a:endParaRPr>
          </a:p>
        </p:txBody>
      </p:sp>
      <p:sp>
        <p:nvSpPr>
          <p:cNvPr id="7" name="テキスト ボックス 6">
            <a:extLst>
              <a:ext uri="{FF2B5EF4-FFF2-40B4-BE49-F238E27FC236}">
                <a16:creationId xmlns:a16="http://schemas.microsoft.com/office/drawing/2014/main" id="{67C2FF6C-5B30-CD5F-A43B-741FC82DEAC3}"/>
              </a:ext>
            </a:extLst>
          </p:cNvPr>
          <p:cNvSpPr txBox="1"/>
          <p:nvPr/>
        </p:nvSpPr>
        <p:spPr>
          <a:xfrm>
            <a:off x="3092824" y="5661212"/>
            <a:ext cx="184731" cy="369332"/>
          </a:xfrm>
          <a:prstGeom prst="rect">
            <a:avLst/>
          </a:prstGeom>
          <a:noFill/>
        </p:spPr>
        <p:txBody>
          <a:bodyPr wrap="none" rtlCol="0">
            <a:spAutoFit/>
          </a:bodyPr>
          <a:lstStyle/>
          <a:p>
            <a:endParaRPr kumimoji="1" lang="ja-JP" altLang="en-US"/>
          </a:p>
        </p:txBody>
      </p:sp>
      <p:sp>
        <p:nvSpPr>
          <p:cNvPr id="14" name="テキスト ボックス 13">
            <a:extLst>
              <a:ext uri="{FF2B5EF4-FFF2-40B4-BE49-F238E27FC236}">
                <a16:creationId xmlns:a16="http://schemas.microsoft.com/office/drawing/2014/main" id="{5D82B1B9-2EE2-BA81-9EB2-352D9E9D8BF5}"/>
              </a:ext>
            </a:extLst>
          </p:cNvPr>
          <p:cNvSpPr txBox="1"/>
          <p:nvPr/>
        </p:nvSpPr>
        <p:spPr>
          <a:xfrm>
            <a:off x="164921" y="1810249"/>
            <a:ext cx="1796978" cy="707886"/>
          </a:xfrm>
          <a:prstGeom prst="rect">
            <a:avLst/>
          </a:prstGeom>
          <a:noFill/>
        </p:spPr>
        <p:txBody>
          <a:bodyPr wrap="square" rtlCol="0">
            <a:spAutoFit/>
          </a:bodyPr>
          <a:lstStyle/>
          <a:p>
            <a:pPr algn="ctr"/>
            <a:r>
              <a:rPr kumimoji="1" lang="en-US" altLang="ja-JP" sz="2000" b="1" dirty="0">
                <a:solidFill>
                  <a:srgbClr val="FF0000"/>
                </a:solidFill>
                <a:latin typeface="+mn-ea"/>
              </a:rPr>
              <a:t>2024</a:t>
            </a:r>
            <a:r>
              <a:rPr kumimoji="1" lang="ja-JP" altLang="en-US" sz="2000" b="1" dirty="0">
                <a:solidFill>
                  <a:srgbClr val="FF0000"/>
                </a:solidFill>
                <a:latin typeface="+mn-ea"/>
              </a:rPr>
              <a:t>年</a:t>
            </a:r>
            <a:r>
              <a:rPr kumimoji="1" lang="en-US" altLang="ja-JP" sz="2000" b="1" dirty="0">
                <a:solidFill>
                  <a:srgbClr val="FF0000"/>
                </a:solidFill>
                <a:latin typeface="+mn-ea"/>
              </a:rPr>
              <a:t>8</a:t>
            </a:r>
            <a:r>
              <a:rPr lang="ja-JP" altLang="en-US" sz="2000" b="1" dirty="0">
                <a:solidFill>
                  <a:srgbClr val="FF0000"/>
                </a:solidFill>
                <a:latin typeface="+mn-ea"/>
              </a:rPr>
              <a:t>月</a:t>
            </a:r>
            <a:endParaRPr lang="en-US" altLang="ja-JP" sz="2000" b="1" dirty="0">
              <a:solidFill>
                <a:srgbClr val="FF0000"/>
              </a:solidFill>
              <a:latin typeface="+mn-ea"/>
            </a:endParaRPr>
          </a:p>
          <a:p>
            <a:pPr algn="ctr"/>
            <a:r>
              <a:rPr lang="ja-JP" altLang="en-US" sz="2000" b="1" dirty="0">
                <a:solidFill>
                  <a:srgbClr val="FF0000"/>
                </a:solidFill>
                <a:latin typeface="+mn-ea"/>
              </a:rPr>
              <a:t>刊行予定</a:t>
            </a:r>
            <a:endParaRPr kumimoji="1" lang="ja-JP" altLang="en-US" sz="2000" b="1" dirty="0">
              <a:solidFill>
                <a:srgbClr val="FF0000"/>
              </a:solidFill>
              <a:latin typeface="+mn-ea"/>
            </a:endParaRPr>
          </a:p>
        </p:txBody>
      </p:sp>
      <p:sp>
        <p:nvSpPr>
          <p:cNvPr id="17" name="テキスト ボックス 16">
            <a:extLst>
              <a:ext uri="{FF2B5EF4-FFF2-40B4-BE49-F238E27FC236}">
                <a16:creationId xmlns:a16="http://schemas.microsoft.com/office/drawing/2014/main" id="{9E6CF2E7-ACFE-A1B9-7AA8-3F7D9DF93908}"/>
              </a:ext>
            </a:extLst>
          </p:cNvPr>
          <p:cNvSpPr txBox="1"/>
          <p:nvPr/>
        </p:nvSpPr>
        <p:spPr>
          <a:xfrm>
            <a:off x="193835" y="4650322"/>
            <a:ext cx="2106667" cy="1277273"/>
          </a:xfrm>
          <a:prstGeom prst="rect">
            <a:avLst/>
          </a:prstGeom>
          <a:noFill/>
        </p:spPr>
        <p:txBody>
          <a:bodyPr wrap="none" rtlCol="0">
            <a:spAutoFit/>
          </a:bodyPr>
          <a:lstStyle/>
          <a:p>
            <a:r>
              <a:rPr lang="ja-JP" altLang="en-US" sz="1100" i="0" dirty="0">
                <a:solidFill>
                  <a:srgbClr val="666666"/>
                </a:solidFill>
                <a:effectLst/>
                <a:latin typeface="ＭＳ Ｐゴシック" panose="020B0600070205080204" pitchFamily="50" charset="-128"/>
                <a:ea typeface="ＭＳ Ｐゴシック" panose="020B0600070205080204" pitchFamily="50" charset="-128"/>
              </a:rPr>
              <a:t>●出版社：</a:t>
            </a:r>
            <a:r>
              <a:rPr lang="en-US" altLang="ja-JP" sz="1100" i="0" dirty="0">
                <a:solidFill>
                  <a:srgbClr val="666666"/>
                </a:solidFill>
                <a:effectLst/>
                <a:latin typeface="ＭＳ Ｐゴシック" panose="020B0600070205080204" pitchFamily="50" charset="-128"/>
                <a:ea typeface="ＭＳ Ｐゴシック" panose="020B0600070205080204" pitchFamily="50" charset="-128"/>
              </a:rPr>
              <a:t>Elsevier UK</a:t>
            </a:r>
            <a:br>
              <a:rPr lang="en-US" altLang="ja-JP" sz="1100" dirty="0">
                <a:latin typeface="ＭＳ Ｐゴシック" panose="020B0600070205080204" pitchFamily="50" charset="-128"/>
                <a:ea typeface="ＭＳ Ｐゴシック" panose="020B0600070205080204" pitchFamily="50" charset="-128"/>
              </a:rPr>
            </a:br>
            <a:r>
              <a:rPr lang="ja-JP" altLang="en-US" sz="1100" dirty="0">
                <a:solidFill>
                  <a:srgbClr val="666666"/>
                </a:solidFill>
                <a:latin typeface="ＭＳ Ｐゴシック" panose="020B0600070205080204" pitchFamily="50" charset="-128"/>
                <a:ea typeface="ＭＳ Ｐゴシック" panose="020B0600070205080204" pitchFamily="50" charset="-128"/>
              </a:rPr>
              <a:t>●</a:t>
            </a:r>
            <a:r>
              <a:rPr lang="ja-JP" altLang="en-US" sz="1100" i="0" dirty="0">
                <a:solidFill>
                  <a:srgbClr val="666666"/>
                </a:solidFill>
                <a:effectLst/>
                <a:latin typeface="ＭＳ Ｐゴシック" panose="020B0600070205080204" pitchFamily="50" charset="-128"/>
                <a:ea typeface="ＭＳ Ｐゴシック" panose="020B0600070205080204" pitchFamily="50" charset="-128"/>
              </a:rPr>
              <a:t>出版年月日：</a:t>
            </a:r>
            <a:r>
              <a:rPr lang="en-US" altLang="ja-JP" sz="1100" i="0" dirty="0">
                <a:solidFill>
                  <a:srgbClr val="666666"/>
                </a:solidFill>
                <a:effectLst/>
                <a:latin typeface="ＭＳ Ｐゴシック" panose="020B0600070205080204" pitchFamily="50" charset="-128"/>
                <a:ea typeface="ＭＳ Ｐゴシック" panose="020B0600070205080204" pitchFamily="50" charset="-128"/>
              </a:rPr>
              <a:t>2024/8</a:t>
            </a:r>
            <a:br>
              <a:rPr lang="en-US" altLang="ja-JP" sz="1100" dirty="0">
                <a:latin typeface="ＭＳ Ｐゴシック" panose="020B0600070205080204" pitchFamily="50" charset="-128"/>
                <a:ea typeface="ＭＳ Ｐゴシック" panose="020B0600070205080204" pitchFamily="50" charset="-128"/>
              </a:rPr>
            </a:br>
            <a:r>
              <a:rPr lang="ja-JP" altLang="en-US" sz="1100" dirty="0">
                <a:latin typeface="ＭＳ Ｐゴシック" panose="020B0600070205080204" pitchFamily="50" charset="-128"/>
                <a:ea typeface="ＭＳ Ｐゴシック" panose="020B0600070205080204" pitchFamily="50" charset="-128"/>
              </a:rPr>
              <a:t>●</a:t>
            </a:r>
            <a:r>
              <a:rPr lang="en-US" altLang="ja-JP" sz="1100" i="0" dirty="0">
                <a:solidFill>
                  <a:srgbClr val="666666"/>
                </a:solidFill>
                <a:effectLst/>
                <a:latin typeface="ＭＳ Ｐゴシック" panose="020B0600070205080204" pitchFamily="50" charset="-128"/>
                <a:ea typeface="ＭＳ Ｐゴシック" panose="020B0600070205080204" pitchFamily="50" charset="-128"/>
              </a:rPr>
              <a:t>ISBN-13</a:t>
            </a:r>
            <a:r>
              <a:rPr lang="ja-JP" altLang="en-US" sz="1100" i="0" dirty="0">
                <a:solidFill>
                  <a:srgbClr val="666666"/>
                </a:solidFill>
                <a:effectLst/>
                <a:latin typeface="ＭＳ Ｐゴシック" panose="020B0600070205080204" pitchFamily="50" charset="-128"/>
                <a:ea typeface="ＭＳ Ｐゴシック" panose="020B0600070205080204" pitchFamily="50" charset="-128"/>
              </a:rPr>
              <a:t>：</a:t>
            </a:r>
            <a:r>
              <a:rPr lang="en-US" altLang="ja-JP" sz="1100" i="0" dirty="0">
                <a:solidFill>
                  <a:srgbClr val="666666"/>
                </a:solidFill>
                <a:effectLst/>
                <a:latin typeface="ＭＳ Ｐゴシック" panose="020B0600070205080204" pitchFamily="50" charset="-128"/>
                <a:ea typeface="ＭＳ Ｐゴシック" panose="020B0600070205080204" pitchFamily="50" charset="-128"/>
              </a:rPr>
              <a:t>978-0-443-11099-3</a:t>
            </a:r>
            <a:br>
              <a:rPr lang="en-US" altLang="ja-JP" sz="1100" dirty="0">
                <a:latin typeface="ＭＳ Ｐゴシック" panose="020B0600070205080204" pitchFamily="50" charset="-128"/>
                <a:ea typeface="ＭＳ Ｐゴシック" panose="020B0600070205080204" pitchFamily="50" charset="-128"/>
              </a:rPr>
            </a:br>
            <a:r>
              <a:rPr lang="ja-JP" altLang="en-US" sz="1100" dirty="0">
                <a:solidFill>
                  <a:srgbClr val="666666"/>
                </a:solidFill>
                <a:latin typeface="ＭＳ Ｐゴシック" panose="020B0600070205080204" pitchFamily="50" charset="-128"/>
                <a:ea typeface="ＭＳ Ｐゴシック" panose="020B0600070205080204" pitchFamily="50" charset="-128"/>
              </a:rPr>
              <a:t>●</a:t>
            </a:r>
            <a:r>
              <a:rPr lang="ja-JP" altLang="en-US" sz="1100" i="0" dirty="0">
                <a:solidFill>
                  <a:srgbClr val="666666"/>
                </a:solidFill>
                <a:effectLst/>
                <a:latin typeface="ＭＳ Ｐゴシック" panose="020B0600070205080204" pitchFamily="50" charset="-128"/>
                <a:ea typeface="ＭＳ Ｐゴシック" panose="020B0600070205080204" pitchFamily="50" charset="-128"/>
              </a:rPr>
              <a:t>出版国：イギリス</a:t>
            </a:r>
            <a:br>
              <a:rPr lang="ja-JP" altLang="en-US" sz="1100" dirty="0">
                <a:latin typeface="ＭＳ Ｐゴシック" panose="020B0600070205080204" pitchFamily="50" charset="-128"/>
                <a:ea typeface="ＭＳ Ｐゴシック" panose="020B0600070205080204" pitchFamily="50" charset="-128"/>
              </a:rPr>
            </a:br>
            <a:r>
              <a:rPr lang="ja-JP" altLang="en-US" sz="1100" dirty="0">
                <a:solidFill>
                  <a:srgbClr val="666666"/>
                </a:solidFill>
                <a:latin typeface="ＭＳ Ｐゴシック" panose="020B0600070205080204" pitchFamily="50" charset="-128"/>
                <a:ea typeface="ＭＳ Ｐゴシック" panose="020B0600070205080204" pitchFamily="50" charset="-128"/>
              </a:rPr>
              <a:t>●</a:t>
            </a:r>
            <a:r>
              <a:rPr lang="ja-JP" altLang="en-US" sz="1100" i="0" dirty="0">
                <a:solidFill>
                  <a:srgbClr val="666666"/>
                </a:solidFill>
                <a:effectLst/>
                <a:latin typeface="ＭＳ Ｐゴシック" panose="020B0600070205080204" pitchFamily="50" charset="-128"/>
                <a:ea typeface="ＭＳ Ｐゴシック" panose="020B0600070205080204" pitchFamily="50" charset="-128"/>
              </a:rPr>
              <a:t>装丁</a:t>
            </a:r>
            <a:r>
              <a:rPr lang="ja-JP" altLang="en-US" sz="1100" dirty="0">
                <a:solidFill>
                  <a:srgbClr val="666666"/>
                </a:solidFill>
                <a:latin typeface="ＭＳ Ｐゴシック" panose="020B0600070205080204" pitchFamily="50" charset="-128"/>
                <a:ea typeface="ＭＳ Ｐゴシック" panose="020B0600070205080204" pitchFamily="50" charset="-128"/>
              </a:rPr>
              <a:t>：</a:t>
            </a:r>
            <a:r>
              <a:rPr lang="en-US" altLang="ja-JP" sz="1100" dirty="0">
                <a:solidFill>
                  <a:srgbClr val="666666"/>
                </a:solidFill>
                <a:latin typeface="ＭＳ Ｐゴシック" panose="020B0600070205080204" pitchFamily="50" charset="-128"/>
                <a:ea typeface="ＭＳ Ｐゴシック" panose="020B0600070205080204" pitchFamily="50" charset="-128"/>
              </a:rPr>
              <a:t>hardcover</a:t>
            </a:r>
            <a:br>
              <a:rPr lang="ja-JP" altLang="en-US" sz="1100" dirty="0">
                <a:latin typeface="ＭＳ Ｐゴシック" panose="020B0600070205080204" pitchFamily="50" charset="-128"/>
                <a:ea typeface="ＭＳ Ｐゴシック" panose="020B0600070205080204" pitchFamily="50" charset="-128"/>
              </a:rPr>
            </a:br>
            <a:r>
              <a:rPr lang="ja-JP" altLang="en-US" sz="1100" dirty="0">
                <a:solidFill>
                  <a:srgbClr val="666666"/>
                </a:solidFill>
                <a:latin typeface="ＭＳ Ｐゴシック" panose="020B0600070205080204" pitchFamily="50" charset="-128"/>
                <a:ea typeface="ＭＳ Ｐゴシック" panose="020B0600070205080204" pitchFamily="50" charset="-128"/>
              </a:rPr>
              <a:t>●</a:t>
            </a:r>
            <a:r>
              <a:rPr lang="ja-JP" altLang="en-US" sz="1100" i="0" dirty="0">
                <a:solidFill>
                  <a:srgbClr val="666666"/>
                </a:solidFill>
                <a:effectLst/>
                <a:latin typeface="ＭＳ Ｐゴシック" panose="020B0600070205080204" pitchFamily="50" charset="-128"/>
                <a:ea typeface="ＭＳ Ｐゴシック" panose="020B0600070205080204" pitchFamily="50" charset="-128"/>
              </a:rPr>
              <a:t>ページ数：</a:t>
            </a:r>
            <a:r>
              <a:rPr lang="en-US" altLang="ja-JP" sz="1100" i="0" dirty="0">
                <a:solidFill>
                  <a:srgbClr val="666666"/>
                </a:solidFill>
                <a:effectLst/>
                <a:latin typeface="ＭＳ Ｐゴシック" panose="020B0600070205080204" pitchFamily="50" charset="-128"/>
                <a:ea typeface="ＭＳ Ｐゴシック" panose="020B0600070205080204" pitchFamily="50" charset="-128"/>
              </a:rPr>
              <a:t>968 p., 2600</a:t>
            </a:r>
          </a:p>
          <a:p>
            <a:r>
              <a:rPr lang="ja-JP" altLang="en-US" sz="1100" dirty="0">
                <a:solidFill>
                  <a:srgbClr val="666666"/>
                </a:solidFill>
                <a:latin typeface="ＭＳ Ｐゴシック" panose="020B0600070205080204" pitchFamily="50" charset="-128"/>
                <a:ea typeface="ＭＳ Ｐゴシック" panose="020B0600070205080204" pitchFamily="50" charset="-128"/>
              </a:rPr>
              <a:t>●</a:t>
            </a:r>
            <a:r>
              <a:rPr lang="ja-JP" altLang="en-US" sz="1100" i="0" dirty="0">
                <a:solidFill>
                  <a:srgbClr val="666666"/>
                </a:solidFill>
                <a:effectLst/>
                <a:latin typeface="ＭＳ Ｐゴシック" panose="020B0600070205080204" pitchFamily="50" charset="-128"/>
                <a:ea typeface="ＭＳ Ｐゴシック" panose="020B0600070205080204" pitchFamily="50" charset="-128"/>
              </a:rPr>
              <a:t>ジャンル</a:t>
            </a:r>
            <a:r>
              <a:rPr lang="ja-JP" altLang="en-US" sz="1100" dirty="0">
                <a:solidFill>
                  <a:srgbClr val="666666"/>
                </a:solidFill>
                <a:latin typeface="ＭＳ Ｐゴシック" panose="020B0600070205080204" pitchFamily="50" charset="-128"/>
                <a:ea typeface="ＭＳ Ｐゴシック" panose="020B0600070205080204" pitchFamily="50" charset="-128"/>
              </a:rPr>
              <a:t>：眼科学</a:t>
            </a:r>
            <a:endParaRPr kumimoji="1" lang="ja-JP" altLang="en-US" sz="1100" dirty="0">
              <a:latin typeface="ＭＳ Ｐゴシック" panose="020B0600070205080204" pitchFamily="50" charset="-128"/>
              <a:ea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C8A3C967-A050-E59C-FBC3-D2C535439536}"/>
              </a:ext>
            </a:extLst>
          </p:cNvPr>
          <p:cNvSpPr txBox="1"/>
          <p:nvPr/>
        </p:nvSpPr>
        <p:spPr>
          <a:xfrm>
            <a:off x="5928786" y="1737886"/>
            <a:ext cx="845644" cy="523220"/>
          </a:xfrm>
          <a:prstGeom prst="rect">
            <a:avLst/>
          </a:prstGeom>
          <a:noFill/>
        </p:spPr>
        <p:txBody>
          <a:bodyPr wrap="square" rtlCol="0">
            <a:spAutoFit/>
          </a:bodyPr>
          <a:lstStyle/>
          <a:p>
            <a:r>
              <a:rPr kumimoji="1" lang="en-US" altLang="ja-JP" sz="700" b="1" dirty="0">
                <a:latin typeface="+mn-ea"/>
              </a:rPr>
              <a:t>※</a:t>
            </a:r>
            <a:r>
              <a:rPr kumimoji="1" lang="ja-JP" altLang="en-US" sz="700" b="1" dirty="0">
                <a:latin typeface="+mn-ea"/>
              </a:rPr>
              <a:t>大学生協洋書オンラインストアの該当商品の</a:t>
            </a:r>
            <a:r>
              <a:rPr lang="ja-JP" altLang="en-US" sz="700" b="1" dirty="0">
                <a:latin typeface="+mn-ea"/>
              </a:rPr>
              <a:t>ページへ</a:t>
            </a:r>
            <a:endParaRPr kumimoji="1" lang="ja-JP" altLang="en-US" sz="700" b="1" dirty="0">
              <a:latin typeface="+mn-ea"/>
            </a:endParaRPr>
          </a:p>
        </p:txBody>
      </p:sp>
      <p:pic>
        <p:nvPicPr>
          <p:cNvPr id="6" name="図 5">
            <a:extLst>
              <a:ext uri="{FF2B5EF4-FFF2-40B4-BE49-F238E27FC236}">
                <a16:creationId xmlns:a16="http://schemas.microsoft.com/office/drawing/2014/main" id="{85435719-231D-831F-38EE-43B5DA3E6BB6}"/>
              </a:ext>
            </a:extLst>
          </p:cNvPr>
          <p:cNvPicPr>
            <a:picLocks noChangeAspect="1"/>
          </p:cNvPicPr>
          <p:nvPr/>
        </p:nvPicPr>
        <p:blipFill>
          <a:blip r:embed="rId3"/>
          <a:stretch>
            <a:fillRect/>
          </a:stretch>
        </p:blipFill>
        <p:spPr>
          <a:xfrm>
            <a:off x="164921" y="9313719"/>
            <a:ext cx="458709" cy="453312"/>
          </a:xfrm>
          <a:prstGeom prst="rect">
            <a:avLst/>
          </a:prstGeom>
        </p:spPr>
      </p:pic>
      <p:sp>
        <p:nvSpPr>
          <p:cNvPr id="10" name="テキスト ボックス 9">
            <a:extLst>
              <a:ext uri="{FF2B5EF4-FFF2-40B4-BE49-F238E27FC236}">
                <a16:creationId xmlns:a16="http://schemas.microsoft.com/office/drawing/2014/main" id="{29026F44-1C6F-6FF8-A9DF-4BD345193983}"/>
              </a:ext>
            </a:extLst>
          </p:cNvPr>
          <p:cNvSpPr txBox="1"/>
          <p:nvPr/>
        </p:nvSpPr>
        <p:spPr>
          <a:xfrm>
            <a:off x="642994" y="9281341"/>
            <a:ext cx="1494320" cy="215444"/>
          </a:xfrm>
          <a:prstGeom prst="rect">
            <a:avLst/>
          </a:prstGeom>
          <a:noFill/>
        </p:spPr>
        <p:txBody>
          <a:bodyPr wrap="none" rtlCol="0">
            <a:spAutoFit/>
          </a:bodyPr>
          <a:lstStyle/>
          <a:p>
            <a:r>
              <a:rPr kumimoji="1" lang="ja-JP" altLang="en-US" sz="800" dirty="0"/>
              <a:t>大学生協洋書オンラインストア</a:t>
            </a:r>
          </a:p>
        </p:txBody>
      </p:sp>
      <p:sp>
        <p:nvSpPr>
          <p:cNvPr id="12" name="テキスト ボックス 11">
            <a:extLst>
              <a:ext uri="{FF2B5EF4-FFF2-40B4-BE49-F238E27FC236}">
                <a16:creationId xmlns:a16="http://schemas.microsoft.com/office/drawing/2014/main" id="{05542213-F026-696A-9A9C-28023515B4E8}"/>
              </a:ext>
            </a:extLst>
          </p:cNvPr>
          <p:cNvSpPr txBox="1"/>
          <p:nvPr/>
        </p:nvSpPr>
        <p:spPr>
          <a:xfrm>
            <a:off x="623630" y="9516281"/>
            <a:ext cx="1826141" cy="215444"/>
          </a:xfrm>
          <a:prstGeom prst="rect">
            <a:avLst/>
          </a:prstGeom>
          <a:noFill/>
        </p:spPr>
        <p:txBody>
          <a:bodyPr wrap="none" rtlCol="0">
            <a:spAutoFit/>
          </a:bodyPr>
          <a:lstStyle/>
          <a:p>
            <a:r>
              <a:rPr kumimoji="1" lang="en-US" altLang="ja-JP" sz="800" dirty="0">
                <a:latin typeface="+mn-ea"/>
              </a:rPr>
              <a:t>https://yosho.univcoop.jp/BookShop/</a:t>
            </a:r>
            <a:endParaRPr kumimoji="1" lang="ja-JP" altLang="en-US" sz="800" dirty="0">
              <a:latin typeface="+mn-ea"/>
            </a:endParaRPr>
          </a:p>
        </p:txBody>
      </p:sp>
      <p:sp>
        <p:nvSpPr>
          <p:cNvPr id="8" name="テキスト ボックス 7">
            <a:extLst>
              <a:ext uri="{FF2B5EF4-FFF2-40B4-BE49-F238E27FC236}">
                <a16:creationId xmlns:a16="http://schemas.microsoft.com/office/drawing/2014/main" id="{1DA3BA76-C896-2AA1-195F-6213B416F005}"/>
              </a:ext>
            </a:extLst>
          </p:cNvPr>
          <p:cNvSpPr txBox="1"/>
          <p:nvPr/>
        </p:nvSpPr>
        <p:spPr>
          <a:xfrm>
            <a:off x="164921" y="878685"/>
            <a:ext cx="7021589" cy="1138773"/>
          </a:xfrm>
          <a:prstGeom prst="rect">
            <a:avLst/>
          </a:prstGeom>
          <a:noFill/>
        </p:spPr>
        <p:txBody>
          <a:bodyPr wrap="square">
            <a:spAutoFit/>
          </a:bodyPr>
          <a:lstStyle/>
          <a:p>
            <a:pPr algn="ctr"/>
            <a:r>
              <a:rPr lang="ja-JP" altLang="en-US" sz="2400" b="1" dirty="0">
                <a:latin typeface="+mn-ea"/>
              </a:rPr>
              <a:t>カンスキー・臨床眼科学 第</a:t>
            </a:r>
            <a:r>
              <a:rPr lang="en-US" altLang="ja-JP" sz="2400" b="1" dirty="0">
                <a:latin typeface="+mn-ea"/>
              </a:rPr>
              <a:t>10</a:t>
            </a:r>
            <a:r>
              <a:rPr lang="ja-JP" altLang="en-US" sz="2400" b="1" dirty="0">
                <a:latin typeface="+mn-ea"/>
              </a:rPr>
              <a:t>版</a:t>
            </a:r>
            <a:endParaRPr lang="en-US" altLang="ja-JP" sz="2400" b="1" dirty="0">
              <a:latin typeface="+mn-ea"/>
            </a:endParaRPr>
          </a:p>
          <a:p>
            <a:pPr algn="ctr"/>
            <a:r>
              <a:rPr lang="en-US" altLang="ja-JP" sz="2400" b="1" dirty="0">
                <a:latin typeface="+mn-ea"/>
              </a:rPr>
              <a:t>Kanski's Clinical Ophthalmology:</a:t>
            </a:r>
          </a:p>
          <a:p>
            <a:pPr algn="ctr"/>
            <a:r>
              <a:rPr lang="en-US" altLang="ja-JP" sz="2000" b="1" dirty="0">
                <a:latin typeface="+mn-ea"/>
              </a:rPr>
              <a:t>A Systematic Approach, 10th ed. </a:t>
            </a:r>
          </a:p>
        </p:txBody>
      </p:sp>
      <p:sp>
        <p:nvSpPr>
          <p:cNvPr id="3" name="テキスト ボックス 2">
            <a:extLst>
              <a:ext uri="{FF2B5EF4-FFF2-40B4-BE49-F238E27FC236}">
                <a16:creationId xmlns:a16="http://schemas.microsoft.com/office/drawing/2014/main" id="{8C9892FA-8418-93A7-4C93-2D1710901995}"/>
              </a:ext>
            </a:extLst>
          </p:cNvPr>
          <p:cNvSpPr txBox="1"/>
          <p:nvPr/>
        </p:nvSpPr>
        <p:spPr>
          <a:xfrm>
            <a:off x="2639106" y="2461979"/>
            <a:ext cx="4124569" cy="3323987"/>
          </a:xfrm>
          <a:prstGeom prst="rect">
            <a:avLst/>
          </a:prstGeom>
          <a:noFill/>
        </p:spPr>
        <p:txBody>
          <a:bodyPr wrap="square">
            <a:spAutoFit/>
          </a:bodyPr>
          <a:lstStyle/>
          <a:p>
            <a:r>
              <a:rPr lang="en-US" altLang="ja-JP" sz="1400" dirty="0">
                <a:latin typeface="ＭＳ Ｐ明朝" panose="02020600040205080304" pitchFamily="18" charset="-128"/>
                <a:ea typeface="ＭＳ Ｐ明朝" panose="02020600040205080304" pitchFamily="18" charset="-128"/>
              </a:rPr>
              <a:t>Filled with stunning images and in-depth information on both common and rare ophthalmic diseases and disorders, Kanski's Clinical Ophthalmology: A Systematic Approach, 10th Edition, is both a foundational knowledge source for trainees and a valuable reference for experienced practitioners. </a:t>
            </a:r>
          </a:p>
          <a:p>
            <a:r>
              <a:rPr lang="en-US" altLang="ja-JP" sz="1400" dirty="0">
                <a:latin typeface="ＭＳ Ｐ明朝" panose="02020600040205080304" pitchFamily="18" charset="-128"/>
                <a:ea typeface="ＭＳ Ｐ明朝" panose="02020600040205080304" pitchFamily="18" charset="-128"/>
              </a:rPr>
              <a:t>Dr. John Salmon, from the University of Oxford, has meticulously revised this classic text, retaining </a:t>
            </a:r>
          </a:p>
          <a:p>
            <a:r>
              <a:rPr lang="en-US" altLang="ja-JP" sz="1400" dirty="0">
                <a:latin typeface="ＭＳ Ｐ明朝" panose="02020600040205080304" pitchFamily="18" charset="-128"/>
                <a:ea typeface="ＭＳ Ｐ明朝" panose="02020600040205080304" pitchFamily="18" charset="-128"/>
              </a:rPr>
              <a:t>Dr. Kanski’s highly effective format of succinct text and visually dynamic presentation. Extremely well organized and comprehensive in scope, it provides authoritative, focused guidance on diagnosis and management, facilitating quick comprehension to enhance learning, aid exam preparation, </a:t>
            </a:r>
          </a:p>
          <a:p>
            <a:r>
              <a:rPr lang="en-US" altLang="ja-JP" sz="1400" dirty="0">
                <a:latin typeface="ＭＳ Ｐ明朝" panose="02020600040205080304" pitchFamily="18" charset="-128"/>
                <a:ea typeface="ＭＳ Ｐ明朝" panose="02020600040205080304" pitchFamily="18" charset="-128"/>
              </a:rPr>
              <a:t>and guide clinical practice.</a:t>
            </a:r>
            <a:endParaRPr lang="ja-JP" altLang="en-US" sz="1400" dirty="0">
              <a:latin typeface="ＭＳ Ｐ明朝" panose="02020600040205080304" pitchFamily="18" charset="-128"/>
              <a:ea typeface="ＭＳ Ｐ明朝" panose="02020600040205080304" pitchFamily="18" charset="-128"/>
            </a:endParaRPr>
          </a:p>
        </p:txBody>
      </p:sp>
      <p:pic>
        <p:nvPicPr>
          <p:cNvPr id="4" name="図 3">
            <a:extLst>
              <a:ext uri="{FF2B5EF4-FFF2-40B4-BE49-F238E27FC236}">
                <a16:creationId xmlns:a16="http://schemas.microsoft.com/office/drawing/2014/main" id="{9CEC79CF-3848-C337-1303-2B3FB8B4CAEA}"/>
              </a:ext>
            </a:extLst>
          </p:cNvPr>
          <p:cNvPicPr>
            <a:picLocks noChangeAspect="1"/>
          </p:cNvPicPr>
          <p:nvPr/>
        </p:nvPicPr>
        <p:blipFill>
          <a:blip r:embed="rId4"/>
          <a:stretch>
            <a:fillRect/>
          </a:stretch>
        </p:blipFill>
        <p:spPr>
          <a:xfrm>
            <a:off x="439764" y="2704598"/>
            <a:ext cx="1257801" cy="169100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9" name="図 8">
            <a:extLst>
              <a:ext uri="{FF2B5EF4-FFF2-40B4-BE49-F238E27FC236}">
                <a16:creationId xmlns:a16="http://schemas.microsoft.com/office/drawing/2014/main" id="{BFE43F1F-3CB5-C131-E1F5-C0A7575D4DFD}"/>
              </a:ext>
            </a:extLst>
          </p:cNvPr>
          <p:cNvPicPr>
            <a:picLocks noChangeAspect="1"/>
          </p:cNvPicPr>
          <p:nvPr/>
        </p:nvPicPr>
        <p:blipFill>
          <a:blip r:embed="rId5"/>
          <a:stretch>
            <a:fillRect/>
          </a:stretch>
        </p:blipFill>
        <p:spPr>
          <a:xfrm>
            <a:off x="6005841" y="1045902"/>
            <a:ext cx="642388" cy="642388"/>
          </a:xfrm>
          <a:prstGeom prst="rect">
            <a:avLst/>
          </a:prstGeom>
        </p:spPr>
      </p:pic>
    </p:spTree>
    <p:extLst>
      <p:ext uri="{BB962C8B-B14F-4D97-AF65-F5344CB8AC3E}">
        <p14:creationId xmlns:p14="http://schemas.microsoft.com/office/powerpoint/2010/main" val="1735306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CC0FF6E-985E-9C72-01D5-3F8EEEED035A}"/>
              </a:ext>
            </a:extLst>
          </p:cNvPr>
          <p:cNvSpPr txBox="1"/>
          <p:nvPr/>
        </p:nvSpPr>
        <p:spPr>
          <a:xfrm>
            <a:off x="1023053" y="664740"/>
            <a:ext cx="5304369" cy="8165991"/>
          </a:xfrm>
          <a:prstGeom prst="rect">
            <a:avLst/>
          </a:prstGeom>
          <a:noFill/>
        </p:spPr>
        <p:txBody>
          <a:bodyPr wrap="square">
            <a:spAutoFit/>
          </a:bodyPr>
          <a:lstStyle/>
          <a:p>
            <a:pPr algn="l"/>
            <a:r>
              <a:rPr lang="en-US" altLang="ja-JP" sz="1600" b="1" i="0" dirty="0">
                <a:solidFill>
                  <a:srgbClr val="333333"/>
                </a:solidFill>
                <a:effectLst/>
                <a:latin typeface="ＭＳ Ｐ明朝" panose="02020600040205080304" pitchFamily="18" charset="-128"/>
                <a:ea typeface="ＭＳ Ｐ明朝" panose="02020600040205080304" pitchFamily="18" charset="-128"/>
              </a:rPr>
              <a:t>Key Features</a:t>
            </a:r>
            <a:br>
              <a:rPr lang="en-US" altLang="ja-JP" sz="1600" b="0" i="0" dirty="0">
                <a:solidFill>
                  <a:srgbClr val="333333"/>
                </a:solidFill>
                <a:effectLst/>
                <a:latin typeface="ＭＳ Ｐ明朝" panose="02020600040205080304" pitchFamily="18" charset="-128"/>
                <a:ea typeface="ＭＳ Ｐ明朝" panose="02020600040205080304" pitchFamily="18" charset="-128"/>
              </a:rPr>
            </a:br>
            <a:endParaRPr lang="en-US" altLang="ja-JP" sz="1600" b="0" i="0" dirty="0">
              <a:solidFill>
                <a:srgbClr val="333333"/>
              </a:solidFill>
              <a:effectLst/>
              <a:latin typeface="ＭＳ Ｐ明朝" panose="02020600040205080304" pitchFamily="18" charset="-128"/>
              <a:ea typeface="ＭＳ Ｐ明朝" panose="02020600040205080304" pitchFamily="18" charset="-128"/>
            </a:endParaRPr>
          </a:p>
          <a:p>
            <a:pPr algn="l">
              <a:buFont typeface="Arial" panose="020B0604020202020204" pitchFamily="34" charset="0"/>
              <a:buChar char="•"/>
            </a:pPr>
            <a:r>
              <a:rPr lang="en-US" altLang="ja-JP" sz="1600" b="0" i="0" dirty="0">
                <a:solidFill>
                  <a:srgbClr val="333333"/>
                </a:solidFill>
                <a:effectLst/>
                <a:latin typeface="ＭＳ Ｐ明朝" panose="02020600040205080304" pitchFamily="18" charset="-128"/>
                <a:ea typeface="ＭＳ Ｐ明朝" panose="02020600040205080304" pitchFamily="18" charset="-128"/>
              </a:rPr>
              <a:t>Uses </a:t>
            </a:r>
            <a:r>
              <a:rPr lang="en-US" altLang="ja-JP" sz="1600" b="1" i="0" dirty="0">
                <a:solidFill>
                  <a:srgbClr val="333333"/>
                </a:solidFill>
                <a:effectLst/>
                <a:latin typeface="ＭＳ Ｐ明朝" panose="02020600040205080304" pitchFamily="18" charset="-128"/>
                <a:ea typeface="ＭＳ Ｐ明朝" panose="02020600040205080304" pitchFamily="18" charset="-128"/>
              </a:rPr>
              <a:t>targeted text, bulleted lists, tables and visual aids</a:t>
            </a:r>
            <a:r>
              <a:rPr lang="en-US" altLang="ja-JP" sz="1600" b="0" i="0" dirty="0">
                <a:solidFill>
                  <a:srgbClr val="333333"/>
                </a:solidFill>
                <a:effectLst/>
                <a:latin typeface="ＭＳ Ｐ明朝" panose="02020600040205080304" pitchFamily="18" charset="-128"/>
                <a:ea typeface="ＭＳ Ｐ明朝" panose="02020600040205080304" pitchFamily="18" charset="-128"/>
              </a:rPr>
              <a:t> to highlight salient points across all ophthalmology subspecialties.</a:t>
            </a:r>
          </a:p>
          <a:p>
            <a:pPr algn="l">
              <a:buFont typeface="Arial" panose="020B0604020202020204" pitchFamily="34" charset="0"/>
              <a:buChar char="•"/>
            </a:pPr>
            <a:r>
              <a:rPr lang="en-US" altLang="ja-JP" sz="1600" b="0" i="0" dirty="0">
                <a:solidFill>
                  <a:srgbClr val="333333"/>
                </a:solidFill>
                <a:effectLst/>
                <a:latin typeface="ＭＳ Ｐ明朝" panose="02020600040205080304" pitchFamily="18" charset="-128"/>
                <a:ea typeface="ＭＳ Ｐ明朝" panose="02020600040205080304" pitchFamily="18" charset="-128"/>
              </a:rPr>
              <a:t>Features </a:t>
            </a:r>
            <a:r>
              <a:rPr lang="en-US" altLang="ja-JP" sz="1600" b="1" i="0" dirty="0">
                <a:solidFill>
                  <a:srgbClr val="333333"/>
                </a:solidFill>
                <a:effectLst/>
                <a:latin typeface="ＭＳ Ｐ明朝" panose="02020600040205080304" pitchFamily="18" charset="-128"/>
                <a:ea typeface="ＭＳ Ｐ明朝" panose="02020600040205080304" pitchFamily="18" charset="-128"/>
              </a:rPr>
              <a:t>more than 2,800 high-quality illustrations</a:t>
            </a:r>
            <a:r>
              <a:rPr lang="en-US" altLang="ja-JP" sz="1600" b="0" i="0" dirty="0">
                <a:solidFill>
                  <a:srgbClr val="333333"/>
                </a:solidFill>
                <a:effectLst/>
                <a:latin typeface="ＭＳ Ｐ明朝" panose="02020600040205080304" pitchFamily="18" charset="-128"/>
                <a:ea typeface="ＭＳ Ｐ明朝" panose="02020600040205080304" pitchFamily="18" charset="-128"/>
              </a:rPr>
              <a:t>, including over 2,000 images depicting both common and rare conditions, with arrows to show the exact pathology.</a:t>
            </a:r>
          </a:p>
          <a:p>
            <a:pPr algn="l">
              <a:buFont typeface="Arial" panose="020B0604020202020204" pitchFamily="34" charset="0"/>
              <a:buChar char="•"/>
            </a:pPr>
            <a:r>
              <a:rPr lang="en-US" altLang="ja-JP" sz="1600" b="0" i="0" dirty="0">
                <a:solidFill>
                  <a:srgbClr val="333333"/>
                </a:solidFill>
                <a:effectLst/>
                <a:latin typeface="ＭＳ Ｐ明朝" panose="02020600040205080304" pitchFamily="18" charset="-128"/>
                <a:ea typeface="ＭＳ Ｐ明朝" panose="02020600040205080304" pitchFamily="18" charset="-128"/>
              </a:rPr>
              <a:t>Includes the </a:t>
            </a:r>
            <a:r>
              <a:rPr lang="en-US" altLang="ja-JP" sz="1600" b="1" i="0" dirty="0">
                <a:solidFill>
                  <a:srgbClr val="333333"/>
                </a:solidFill>
                <a:effectLst/>
                <a:latin typeface="ＭＳ Ｐ明朝" panose="02020600040205080304" pitchFamily="18" charset="-128"/>
                <a:ea typeface="ＭＳ Ｐ明朝" panose="02020600040205080304" pitchFamily="18" charset="-128"/>
              </a:rPr>
              <a:t>latest developments</a:t>
            </a:r>
            <a:r>
              <a:rPr lang="en-US" altLang="ja-JP" sz="1600" b="0" i="0" dirty="0">
                <a:solidFill>
                  <a:srgbClr val="333333"/>
                </a:solidFill>
                <a:effectLst/>
                <a:latin typeface="ＭＳ Ｐ明朝" panose="02020600040205080304" pitchFamily="18" charset="-128"/>
                <a:ea typeface="ＭＳ Ｐ明朝" panose="02020600040205080304" pitchFamily="18" charset="-128"/>
              </a:rPr>
              <a:t> in cataract and refractive surgery, glaucoma, diabetes, macular degeneration, retinal vascular disease, </a:t>
            </a:r>
            <a:r>
              <a:rPr lang="en-US" altLang="ja-JP" sz="1600" b="0" i="0" dirty="0" err="1">
                <a:solidFill>
                  <a:srgbClr val="333333"/>
                </a:solidFill>
                <a:effectLst/>
                <a:latin typeface="ＭＳ Ｐ明朝" panose="02020600040205080304" pitchFamily="18" charset="-128"/>
                <a:ea typeface="ＭＳ Ｐ明朝" panose="02020600040205080304" pitchFamily="18" charset="-128"/>
              </a:rPr>
              <a:t>pachychoroid</a:t>
            </a:r>
            <a:r>
              <a:rPr lang="en-US" altLang="ja-JP" sz="1600" b="0" i="0" dirty="0">
                <a:solidFill>
                  <a:srgbClr val="333333"/>
                </a:solidFill>
                <a:effectLst/>
                <a:latin typeface="ＭＳ Ｐ明朝" panose="02020600040205080304" pitchFamily="18" charset="-128"/>
                <a:ea typeface="ＭＳ Ｐ明朝" panose="02020600040205080304" pitchFamily="18" charset="-128"/>
              </a:rPr>
              <a:t> disease, posterior uveitis, inflammatory eye disease, multiple sclerosis, thyroid eye disease, tumors, immunotherapy and genetics.</a:t>
            </a:r>
          </a:p>
          <a:p>
            <a:pPr algn="l">
              <a:buFont typeface="Arial" panose="020B0604020202020204" pitchFamily="34" charset="0"/>
              <a:buChar char="•"/>
            </a:pPr>
            <a:r>
              <a:rPr lang="en-US" altLang="ja-JP" sz="1600" b="0" i="0" dirty="0">
                <a:solidFill>
                  <a:srgbClr val="333333"/>
                </a:solidFill>
                <a:effectLst/>
                <a:latin typeface="ＭＳ Ｐ明朝" panose="02020600040205080304" pitchFamily="18" charset="-128"/>
                <a:ea typeface="ＭＳ Ｐ明朝" panose="02020600040205080304" pitchFamily="18" charset="-128"/>
              </a:rPr>
              <a:t>Contains </a:t>
            </a:r>
            <a:r>
              <a:rPr lang="en-US" altLang="ja-JP" sz="1600" b="1" i="0" dirty="0">
                <a:solidFill>
                  <a:srgbClr val="333333"/>
                </a:solidFill>
                <a:effectLst/>
                <a:latin typeface="ＭＳ Ｐ明朝" panose="02020600040205080304" pitchFamily="18" charset="-128"/>
                <a:ea typeface="ＭＳ Ｐ明朝" panose="02020600040205080304" pitchFamily="18" charset="-128"/>
              </a:rPr>
              <a:t>new, detailed illustrations</a:t>
            </a:r>
            <a:r>
              <a:rPr lang="en-US" altLang="ja-JP" sz="1600" b="0" i="0" dirty="0">
                <a:solidFill>
                  <a:srgbClr val="333333"/>
                </a:solidFill>
                <a:effectLst/>
                <a:latin typeface="ＭＳ Ｐ明朝" panose="02020600040205080304" pitchFamily="18" charset="-128"/>
                <a:ea typeface="ＭＳ Ｐ明朝" panose="02020600040205080304" pitchFamily="18" charset="-128"/>
              </a:rPr>
              <a:t> of eye anatomy; improved </a:t>
            </a:r>
            <a:r>
              <a:rPr lang="en-US" altLang="ja-JP" sz="1600" b="1" i="0" dirty="0">
                <a:solidFill>
                  <a:srgbClr val="333333"/>
                </a:solidFill>
                <a:effectLst/>
                <a:latin typeface="ＭＳ Ｐ明朝" panose="02020600040205080304" pitchFamily="18" charset="-128"/>
                <a:ea typeface="ＭＳ Ｐ明朝" panose="02020600040205080304" pitchFamily="18" charset="-128"/>
              </a:rPr>
              <a:t>case examples</a:t>
            </a:r>
            <a:r>
              <a:rPr lang="en-US" altLang="ja-JP" sz="1600" b="0" i="0" dirty="0">
                <a:solidFill>
                  <a:srgbClr val="333333"/>
                </a:solidFill>
                <a:effectLst/>
                <a:latin typeface="ＭＳ Ｐ明朝" panose="02020600040205080304" pitchFamily="18" charset="-128"/>
                <a:ea typeface="ＭＳ Ｐ明朝" panose="02020600040205080304" pitchFamily="18" charset="-128"/>
              </a:rPr>
              <a:t>; and </a:t>
            </a:r>
            <a:r>
              <a:rPr lang="en-US" altLang="ja-JP" sz="1600" b="1" i="0" dirty="0">
                <a:solidFill>
                  <a:srgbClr val="333333"/>
                </a:solidFill>
                <a:effectLst/>
                <a:latin typeface="ＭＳ Ｐ明朝" panose="02020600040205080304" pitchFamily="18" charset="-128"/>
                <a:ea typeface="ＭＳ Ｐ明朝" panose="02020600040205080304" pitchFamily="18" charset="-128"/>
              </a:rPr>
              <a:t>expanded sections</a:t>
            </a:r>
            <a:r>
              <a:rPr lang="en-US" altLang="ja-JP" sz="1600" b="0" i="0" dirty="0">
                <a:solidFill>
                  <a:srgbClr val="333333"/>
                </a:solidFill>
                <a:effectLst/>
                <a:latin typeface="ＭＳ Ｐ明朝" panose="02020600040205080304" pitchFamily="18" charset="-128"/>
                <a:ea typeface="ＭＳ Ｐ明朝" panose="02020600040205080304" pitchFamily="18" charset="-128"/>
              </a:rPr>
              <a:t> on headache, seventh nerve palsy, cerebral visual impairment and Parkinson disease.</a:t>
            </a:r>
          </a:p>
          <a:p>
            <a:pPr algn="l">
              <a:buFont typeface="Arial" panose="020B0604020202020204" pitchFamily="34" charset="0"/>
              <a:buChar char="•"/>
            </a:pPr>
            <a:r>
              <a:rPr lang="en-US" altLang="ja-JP" sz="1600" b="0" i="0" dirty="0">
                <a:solidFill>
                  <a:srgbClr val="333333"/>
                </a:solidFill>
                <a:effectLst/>
                <a:latin typeface="ＭＳ Ｐ明朝" panose="02020600040205080304" pitchFamily="18" charset="-128"/>
                <a:ea typeface="ＭＳ Ｐ明朝" panose="02020600040205080304" pitchFamily="18" charset="-128"/>
              </a:rPr>
              <a:t>Uses </a:t>
            </a:r>
            <a:r>
              <a:rPr lang="en-US" altLang="ja-JP" sz="1600" b="1" i="0" dirty="0">
                <a:solidFill>
                  <a:srgbClr val="333333"/>
                </a:solidFill>
                <a:effectLst/>
                <a:latin typeface="ＭＳ Ｐ明朝" panose="02020600040205080304" pitchFamily="18" charset="-128"/>
                <a:ea typeface="ＭＳ Ｐ明朝" panose="02020600040205080304" pitchFamily="18" charset="-128"/>
              </a:rPr>
              <a:t>state-of-the-art imaging modalities</a:t>
            </a:r>
            <a:r>
              <a:rPr lang="en-US" altLang="ja-JP" sz="1600" b="0" i="0" dirty="0">
                <a:solidFill>
                  <a:srgbClr val="333333"/>
                </a:solidFill>
                <a:effectLst/>
                <a:latin typeface="ＭＳ Ｐ明朝" panose="02020600040205080304" pitchFamily="18" charset="-128"/>
                <a:ea typeface="ＭＳ Ｐ明朝" panose="02020600040205080304" pitchFamily="18" charset="-128"/>
              </a:rPr>
              <a:t> such as OCT, OCT-A, fundus autofluorescence and ICG angiography to demonstrate subtle choroidal and retinal pathology.</a:t>
            </a:r>
          </a:p>
          <a:p>
            <a:pPr algn="l">
              <a:buFont typeface="Arial" panose="020B0604020202020204" pitchFamily="34" charset="0"/>
              <a:buChar char="•"/>
            </a:pPr>
            <a:r>
              <a:rPr lang="en-US" altLang="ja-JP" sz="1600" b="0" i="0" dirty="0">
                <a:solidFill>
                  <a:srgbClr val="333333"/>
                </a:solidFill>
                <a:effectLst/>
                <a:latin typeface="ＭＳ Ｐ明朝" panose="02020600040205080304" pitchFamily="18" charset="-128"/>
                <a:ea typeface="ＭＳ Ｐ明朝" panose="02020600040205080304" pitchFamily="18" charset="-128"/>
              </a:rPr>
              <a:t>Offers </a:t>
            </a:r>
            <a:r>
              <a:rPr lang="en-US" altLang="ja-JP" sz="1600" b="1" i="0" dirty="0">
                <a:solidFill>
                  <a:srgbClr val="333333"/>
                </a:solidFill>
                <a:effectLst/>
                <a:latin typeface="ＭＳ Ｐ明朝" panose="02020600040205080304" pitchFamily="18" charset="-128"/>
                <a:ea typeface="ＭＳ Ｐ明朝" panose="02020600040205080304" pitchFamily="18" charset="-128"/>
              </a:rPr>
              <a:t>detailed coverage of rare conditions</a:t>
            </a:r>
            <a:r>
              <a:rPr lang="en-US" altLang="ja-JP" sz="1600" b="0" i="0" dirty="0">
                <a:solidFill>
                  <a:srgbClr val="333333"/>
                </a:solidFill>
                <a:effectLst/>
                <a:latin typeface="ＭＳ Ｐ明朝" panose="02020600040205080304" pitchFamily="18" charset="-128"/>
                <a:ea typeface="ＭＳ Ｐ明朝" panose="02020600040205080304" pitchFamily="18" charset="-128"/>
              </a:rPr>
              <a:t>: monkey pox infection, COVID conjunctivitis, silent sinus syndrome, torpedo maculopathy, CRB-1 associated retinal dystrophy, sagging eye syndrome and SLE scleritis.</a:t>
            </a:r>
          </a:p>
          <a:p>
            <a:pPr algn="l">
              <a:buFont typeface="Arial" panose="020B0604020202020204" pitchFamily="34" charset="0"/>
              <a:buChar char="•"/>
            </a:pPr>
            <a:r>
              <a:rPr lang="en-US" altLang="ja-JP" sz="1600" b="1" i="0" dirty="0">
                <a:solidFill>
                  <a:srgbClr val="333333"/>
                </a:solidFill>
                <a:effectLst/>
                <a:latin typeface="ＭＳ Ｐ明朝" panose="02020600040205080304" pitchFamily="18" charset="-128"/>
                <a:ea typeface="ＭＳ Ｐ明朝" panose="02020600040205080304" pitchFamily="18" charset="-128"/>
              </a:rPr>
              <a:t>An eBook version is included with purchase.</a:t>
            </a:r>
            <a:r>
              <a:rPr lang="en-US" altLang="ja-JP" sz="1600" b="0" i="0" dirty="0">
                <a:solidFill>
                  <a:srgbClr val="333333"/>
                </a:solidFill>
                <a:effectLst/>
                <a:latin typeface="ＭＳ Ｐ明朝" panose="02020600040205080304" pitchFamily="18" charset="-128"/>
                <a:ea typeface="ＭＳ Ｐ明朝" panose="02020600040205080304" pitchFamily="18" charset="-128"/>
              </a:rPr>
              <a:t> The eBook allows you to access all of the text, figures, and references, with the ability to search, customize your content, make notes and highlights, and have content read aloud. Any additional digital ancillary content may publish up to 6 weeks following the publication date.</a:t>
            </a:r>
          </a:p>
          <a:p>
            <a:br>
              <a:rPr lang="en-US" altLang="ja-JP" sz="1600" dirty="0">
                <a:latin typeface="ＭＳ Ｐ明朝" panose="02020600040205080304" pitchFamily="18" charset="-128"/>
                <a:ea typeface="ＭＳ Ｐ明朝" panose="02020600040205080304" pitchFamily="18" charset="-128"/>
              </a:rPr>
            </a:br>
            <a:endParaRPr lang="ja-JP" altLang="en-US" sz="16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467620136"/>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7960639A4BC2D42B1B19A745E4335BA" ma:contentTypeVersion="14" ma:contentTypeDescription="新しいドキュメントを作成します。" ma:contentTypeScope="" ma:versionID="3156ab8da325eefade19f690baa11404">
  <xsd:schema xmlns:xsd="http://www.w3.org/2001/XMLSchema" xmlns:xs="http://www.w3.org/2001/XMLSchema" xmlns:p="http://schemas.microsoft.com/office/2006/metadata/properties" xmlns:ns3="5a0e99c9-1fce-4171-961b-a0d116a432d6" xmlns:ns4="e577983b-3559-4226-a562-3737c7d932ac" targetNamespace="http://schemas.microsoft.com/office/2006/metadata/properties" ma:root="true" ma:fieldsID="69b54f1321d4b73946904d7727d413c7" ns3:_="" ns4:_="">
    <xsd:import namespace="5a0e99c9-1fce-4171-961b-a0d116a432d6"/>
    <xsd:import namespace="e577983b-3559-4226-a562-3737c7d932a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99c9-1fce-4171-961b-a0d116a432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577983b-3559-4226-a562-3737c7d932a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5a0e99c9-1fce-4171-961b-a0d116a432d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9062B3-B4EB-4C40-89C5-5E58F987CD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99c9-1fce-4171-961b-a0d116a432d6"/>
    <ds:schemaRef ds:uri="e577983b-3559-4226-a562-3737c7d932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C04940-6A60-4538-91C8-2274B0079387}">
  <ds:schemaRefs>
    <ds:schemaRef ds:uri="http://schemas.microsoft.com/office/2006/metadata/properties"/>
    <ds:schemaRef ds:uri="http://www.w3.org/XML/1998/namespace"/>
    <ds:schemaRef ds:uri="http://schemas.openxmlformats.org/package/2006/metadata/core-properties"/>
    <ds:schemaRef ds:uri="http://schemas.microsoft.com/office/infopath/2007/PartnerControls"/>
    <ds:schemaRef ds:uri="http://purl.org/dc/terms/"/>
    <ds:schemaRef ds:uri="5a0e99c9-1fce-4171-961b-a0d116a432d6"/>
    <ds:schemaRef ds:uri="http://schemas.microsoft.com/office/2006/documentManagement/types"/>
    <ds:schemaRef ds:uri="e577983b-3559-4226-a562-3737c7d932ac"/>
    <ds:schemaRef ds:uri="http://purl.org/dc/dcmitype/"/>
    <ds:schemaRef ds:uri="http://purl.org/dc/elements/1.1/"/>
  </ds:schemaRefs>
</ds:datastoreItem>
</file>

<file path=customXml/itemProps3.xml><?xml version="1.0" encoding="utf-8"?>
<ds:datastoreItem xmlns:ds="http://schemas.openxmlformats.org/officeDocument/2006/customXml" ds:itemID="{D26565BB-0CD5-4A5E-B335-EF8F2E5CCC7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395</TotalTime>
  <Words>543</Words>
  <Application>Microsoft Office PowerPoint</Application>
  <PresentationFormat>A4 210 x 297 mm</PresentationFormat>
  <Paragraphs>33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ＭＳ Ｐ明朝</vt:lpstr>
      <vt:lpstr>Arial</vt:lpstr>
      <vt:lpstr>Calibri</vt:lpstr>
      <vt:lpstr>ホワイト</vt:lpstr>
      <vt:lpstr>PowerPoint プレゼンテーション</vt:lpstr>
      <vt:lpstr>PowerPoint プレゼンテーション</vt:lpstr>
    </vt:vector>
  </TitlesOfParts>
  <Company>大学生協東京事業連合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福岡 和宏</dc:creator>
  <cp:lastModifiedBy>坂本 晋一</cp:lastModifiedBy>
  <cp:revision>36</cp:revision>
  <cp:lastPrinted>2021-06-29T04:30:37Z</cp:lastPrinted>
  <dcterms:created xsi:type="dcterms:W3CDTF">2014-05-01T03:32:24Z</dcterms:created>
  <dcterms:modified xsi:type="dcterms:W3CDTF">2024-05-30T07:25:57Z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0x01010027960639A4BC2D42B1B19A745E4335BA</vt:lpwstr>
  </property>
  <property fmtid="{D5CDD505-2E9C-101B-9397-08002B2CF9AE}" pid="3" name="MediaServiceImageTags">
    <vt:lpwstr/>
  </property>
</Properties>
</file>